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3.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3.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7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rgbClr val="000000"/>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14480" y="280080"/>
            <a:ext cx="6273720" cy="1414440"/>
          </a:xfrm>
          <a:prstGeom prst="rect">
            <a:avLst/>
          </a:prstGeom>
          <a:noFill/>
          <a:ln w="0">
            <a:noFill/>
          </a:ln>
        </p:spPr>
        <p:txBody>
          <a:bodyPr lIns="91440" rIns="91440" tIns="91440" bIns="91440" anchor="b">
            <a:noAutofit/>
          </a:bodyPr>
          <a:p>
            <a:pPr indent="0">
              <a:buNone/>
            </a:pPr>
            <a:r>
              <a:rPr b="0" lang="fr-FR" sz="4400" strike="noStrike" u="none">
                <a:solidFill>
                  <a:schemeClr val="dk1"/>
                </a:solidFill>
                <a:effectLst/>
                <a:uFillTx/>
                <a:latin typeface="Arial"/>
              </a:rPr>
              <a:t>Click to edit the title text format</a:t>
            </a:r>
            <a:endParaRPr b="0" lang="fr-FR" sz="4400" strike="noStrike" u="none">
              <a:solidFill>
                <a:schemeClr val="dk1"/>
              </a:solidFill>
              <a:effectLst/>
              <a:uFillTx/>
              <a:latin typeface="Arial"/>
            </a:endParaRPr>
          </a:p>
        </p:txBody>
      </p:sp>
      <p:sp>
        <p:nvSpPr>
          <p:cNvPr id="1" name="Google Shape;11;p2" title="2148139308.jpg"/>
          <p:cNvSpPr/>
          <p:nvPr/>
        </p:nvSpPr>
        <p:spPr>
          <a:xfrm>
            <a:off x="0" y="1895040"/>
            <a:ext cx="9143640" cy="3247920"/>
          </a:xfrm>
          <a:prstGeom prst="roundRect">
            <a:avLst>
              <a:gd name="adj" fmla="val 3477"/>
            </a:avLst>
          </a:pr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cxnSp>
        <p:nvCxnSpPr>
          <p:cNvPr id="2" name="Google Shape;12;p2"/>
          <p:cNvCxnSpPr/>
          <p:nvPr/>
        </p:nvCxnSpPr>
        <p:spPr>
          <a:xfrm>
            <a:off x="228240" y="1650600"/>
            <a:ext cx="8687160" cy="360"/>
          </a:xfrm>
          <a:prstGeom prst="straightConnector1">
            <a:avLst/>
          </a:prstGeom>
          <a:ln w="9525">
            <a:solidFill>
              <a:srgbClr val="00eeee"/>
            </a:solidFill>
            <a:round/>
          </a:ln>
        </p:spPr>
      </p:cxnSp>
      <p:sp>
        <p:nvSpPr>
          <p:cNvPr id="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
    <p:bg>
      <p:bgPr>
        <a:solidFill>
          <a:srgbClr val="000000"/>
        </a:solidFill>
      </p:bgPr>
    </p:bg>
    <p:spTree>
      <p:nvGrpSpPr>
        <p:cNvPr id="1" name=""/>
        <p:cNvGrpSpPr/>
        <p:nvPr/>
      </p:nvGrpSpPr>
      <p:grpSpPr>
        <a:xfrm>
          <a:off x="0" y="0"/>
          <a:ext cx="0" cy="0"/>
          <a:chOff x="0" y="0"/>
          <a:chExt cx="0" cy="0"/>
        </a:xfrm>
      </p:grpSpPr>
      <p:sp>
        <p:nvSpPr>
          <p:cNvPr id="17" name="Google Shape;74;p19" title="blurred-night-lights.jpg"/>
          <p:cNvSpPr/>
          <p:nvPr/>
        </p:nvSpPr>
        <p:spPr>
          <a:xfrm rot="10800000">
            <a:off x="3837600" y="0"/>
            <a:ext cx="5306400" cy="2604600"/>
          </a:xfrm>
          <a:prstGeom prst="roundRect">
            <a:avLst>
              <a:gd name="adj" fmla="val 6179"/>
            </a:avLst>
          </a:pr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8" name="PlaceHolder 1"/>
          <p:cNvSpPr>
            <a:spLocks noGrp="1"/>
          </p:cNvSpPr>
          <p:nvPr>
            <p:ph type="title"/>
          </p:nvPr>
        </p:nvSpPr>
        <p:spPr>
          <a:xfrm>
            <a:off x="228600" y="228600"/>
            <a:ext cx="3301920" cy="124092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19" name="PlaceHolder 2"/>
          <p:cNvSpPr>
            <a:spLocks noGrp="1"/>
          </p:cNvSpPr>
          <p:nvPr>
            <p:ph type="title"/>
          </p:nvPr>
        </p:nvSpPr>
        <p:spPr>
          <a:xfrm>
            <a:off x="228600" y="1829160"/>
            <a:ext cx="865080" cy="656640"/>
          </a:xfrm>
          <a:prstGeom prst="rect">
            <a:avLst/>
          </a:prstGeom>
          <a:solidFill>
            <a:schemeClr val="dk2"/>
          </a:solidFill>
          <a:ln w="0">
            <a:noFill/>
          </a:ln>
        </p:spPr>
        <p:txBody>
          <a:bodyPr lIns="91440" rIns="91440" tIns="91440" bIns="91440" anchor="ctr">
            <a:noAutofit/>
          </a:bodyPr>
          <a:p>
            <a:pPr indent="0" algn="ctr">
              <a:lnSpc>
                <a:spcPct val="100000"/>
              </a:lnSpc>
              <a:buNone/>
            </a:pPr>
            <a:r>
              <a:rPr b="0" lang="fr-FR" sz="3000" strike="noStrike" u="none">
                <a:solidFill>
                  <a:schemeClr val="lt1"/>
                </a:solidFill>
                <a:effectLst/>
                <a:uFillTx/>
                <a:latin typeface="Special Gothic Expanded One"/>
                <a:ea typeface="Special Gothic Expanded One"/>
              </a:rPr>
              <a:t>xx%</a:t>
            </a:r>
            <a:endParaRPr b="0" lang="fr-FR" sz="3000" strike="noStrike" u="none">
              <a:solidFill>
                <a:schemeClr val="dk1"/>
              </a:solidFill>
              <a:effectLst/>
              <a:uFillTx/>
              <a:latin typeface="Arial"/>
            </a:endParaRPr>
          </a:p>
        </p:txBody>
      </p:sp>
      <p:sp>
        <p:nvSpPr>
          <p:cNvPr id="20" name="PlaceHolder 3"/>
          <p:cNvSpPr>
            <a:spLocks noGrp="1"/>
          </p:cNvSpPr>
          <p:nvPr>
            <p:ph type="title"/>
          </p:nvPr>
        </p:nvSpPr>
        <p:spPr>
          <a:xfrm>
            <a:off x="228600" y="3387960"/>
            <a:ext cx="865080" cy="656640"/>
          </a:xfrm>
          <a:prstGeom prst="rect">
            <a:avLst/>
          </a:prstGeom>
          <a:solidFill>
            <a:schemeClr val="dk2"/>
          </a:solidFill>
          <a:ln w="0">
            <a:noFill/>
          </a:ln>
        </p:spPr>
        <p:txBody>
          <a:bodyPr lIns="91440" rIns="91440" tIns="91440" bIns="91440" anchor="ctr">
            <a:noAutofit/>
          </a:bodyPr>
          <a:p>
            <a:pPr indent="0" algn="ctr">
              <a:lnSpc>
                <a:spcPct val="100000"/>
              </a:lnSpc>
              <a:buNone/>
            </a:pPr>
            <a:r>
              <a:rPr b="0" lang="fr-FR" sz="3000" strike="noStrike" u="none">
                <a:solidFill>
                  <a:schemeClr val="lt1"/>
                </a:solidFill>
                <a:effectLst/>
                <a:uFillTx/>
                <a:latin typeface="Special Gothic Expanded One"/>
                <a:ea typeface="Special Gothic Expanded One"/>
              </a:rPr>
              <a:t>xx%</a:t>
            </a:r>
            <a:endParaRPr b="0" lang="fr-FR" sz="3000" strike="noStrike" u="none">
              <a:solidFill>
                <a:schemeClr val="dk1"/>
              </a:solidFill>
              <a:effectLst/>
              <a:uFillTx/>
              <a:latin typeface="Arial"/>
            </a:endParaRPr>
          </a:p>
        </p:txBody>
      </p:sp>
      <p:sp>
        <p:nvSpPr>
          <p:cNvPr id="21" name="PlaceHolder 4"/>
          <p:cNvSpPr>
            <a:spLocks noGrp="1"/>
          </p:cNvSpPr>
          <p:nvPr>
            <p:ph type="title"/>
          </p:nvPr>
        </p:nvSpPr>
        <p:spPr>
          <a:xfrm>
            <a:off x="228600" y="2608560"/>
            <a:ext cx="865080" cy="656640"/>
          </a:xfrm>
          <a:prstGeom prst="rect">
            <a:avLst/>
          </a:prstGeom>
          <a:solidFill>
            <a:schemeClr val="dk2"/>
          </a:solidFill>
          <a:ln w="0">
            <a:noFill/>
          </a:ln>
        </p:spPr>
        <p:txBody>
          <a:bodyPr lIns="91440" rIns="91440" tIns="91440" bIns="91440" anchor="ctr">
            <a:noAutofit/>
          </a:bodyPr>
          <a:p>
            <a:pPr indent="0" algn="ctr">
              <a:lnSpc>
                <a:spcPct val="100000"/>
              </a:lnSpc>
              <a:buNone/>
            </a:pPr>
            <a:r>
              <a:rPr b="0" lang="fr-FR" sz="3000" strike="noStrike" u="none">
                <a:solidFill>
                  <a:schemeClr val="lt1"/>
                </a:solidFill>
                <a:effectLst/>
                <a:uFillTx/>
                <a:latin typeface="Special Gothic Expanded One"/>
                <a:ea typeface="Special Gothic Expanded One"/>
              </a:rPr>
              <a:t>xx%</a:t>
            </a:r>
            <a:endParaRPr b="0" lang="fr-FR" sz="3000" strike="noStrike" u="none">
              <a:solidFill>
                <a:schemeClr val="dk1"/>
              </a:solidFill>
              <a:effectLst/>
              <a:uFillTx/>
              <a:latin typeface="Arial"/>
            </a:endParaRPr>
          </a:p>
        </p:txBody>
      </p:sp>
      <p:sp>
        <p:nvSpPr>
          <p:cNvPr id="22" name="PlaceHolder 5"/>
          <p:cNvSpPr>
            <a:spLocks noGrp="1"/>
          </p:cNvSpPr>
          <p:nvPr>
            <p:ph type="title"/>
          </p:nvPr>
        </p:nvSpPr>
        <p:spPr>
          <a:xfrm>
            <a:off x="228600" y="4167360"/>
            <a:ext cx="865080" cy="656640"/>
          </a:xfrm>
          <a:prstGeom prst="rect">
            <a:avLst/>
          </a:prstGeom>
          <a:solidFill>
            <a:schemeClr val="dk2"/>
          </a:solidFill>
          <a:ln w="0">
            <a:noFill/>
          </a:ln>
        </p:spPr>
        <p:txBody>
          <a:bodyPr lIns="91440" rIns="91440" tIns="91440" bIns="91440" anchor="ctr">
            <a:noAutofit/>
          </a:bodyPr>
          <a:p>
            <a:pPr indent="0" algn="ctr">
              <a:lnSpc>
                <a:spcPct val="100000"/>
              </a:lnSpc>
              <a:buNone/>
            </a:pPr>
            <a:r>
              <a:rPr b="0" lang="fr-FR" sz="3000" strike="noStrike" u="none">
                <a:solidFill>
                  <a:schemeClr val="lt1"/>
                </a:solidFill>
                <a:effectLst/>
                <a:uFillTx/>
                <a:latin typeface="Special Gothic Expanded One"/>
                <a:ea typeface="Special Gothic Expanded One"/>
              </a:rPr>
              <a:t>xx%</a:t>
            </a:r>
            <a:endParaRPr b="0" lang="fr-FR" sz="3000" strike="noStrike" u="none">
              <a:solidFill>
                <a:schemeClr val="dk1"/>
              </a:solidFill>
              <a:effectLst/>
              <a:uFillTx/>
              <a:latin typeface="Arial"/>
            </a:endParaRPr>
          </a:p>
        </p:txBody>
      </p:sp>
      <p:cxnSp>
        <p:nvCxnSpPr>
          <p:cNvPr id="23" name="Google Shape;88;p19"/>
          <p:cNvCxnSpPr/>
          <p:nvPr/>
        </p:nvCxnSpPr>
        <p:spPr>
          <a:xfrm>
            <a:off x="228240" y="1650600"/>
            <a:ext cx="8687160" cy="360"/>
          </a:xfrm>
          <a:prstGeom prst="straightConnector1">
            <a:avLst/>
          </a:prstGeom>
          <a:ln w="9525">
            <a:solidFill>
              <a:srgbClr val="00eeee"/>
            </a:solidFill>
            <a:round/>
          </a:ln>
        </p:spPr>
      </p:cxn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
    <p:bg>
      <p:bgPr>
        <a:solidFill>
          <a:srgbClr val="000000"/>
        </a:solidFill>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4279320" y="3823920"/>
            <a:ext cx="4635720" cy="10908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25" name="Google Shape;103;p20" title="blurred-night-lights (1).jpg"/>
          <p:cNvSpPr/>
          <p:nvPr/>
        </p:nvSpPr>
        <p:spPr>
          <a:xfrm>
            <a:off x="0" y="3746880"/>
            <a:ext cx="4278960" cy="1396080"/>
          </a:xfrm>
          <a:prstGeom prst="roundRect">
            <a:avLst>
              <a:gd name="adj" fmla="val 6179"/>
            </a:avLst>
          </a:pr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rgbClr val="000000"/>
        </a:solidFill>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228600" y="1612800"/>
            <a:ext cx="4088880" cy="2572920"/>
          </a:xfrm>
          <a:prstGeom prst="rect">
            <a:avLst/>
          </a:prstGeom>
          <a:noFill/>
          <a:ln w="0">
            <a:noFill/>
          </a:ln>
        </p:spPr>
        <p:txBody>
          <a:bodyPr lIns="91440" rIns="91440" tIns="91440" bIns="91440" anchor="b">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27" name="PlaceHolder 2"/>
          <p:cNvSpPr>
            <a:spLocks noGrp="1"/>
          </p:cNvSpPr>
          <p:nvPr>
            <p:ph type="title"/>
          </p:nvPr>
        </p:nvSpPr>
        <p:spPr>
          <a:xfrm>
            <a:off x="228600" y="228600"/>
            <a:ext cx="1651680" cy="847800"/>
          </a:xfrm>
          <a:prstGeom prst="rect">
            <a:avLst/>
          </a:prstGeom>
          <a:noFill/>
          <a:ln w="0">
            <a:noFill/>
          </a:ln>
        </p:spPr>
        <p:txBody>
          <a:bodyPr lIns="91440" rIns="91440" tIns="91440" bIns="91440" anchor="ctr">
            <a:noAutofit/>
          </a:bodyPr>
          <a:p>
            <a:pPr indent="0">
              <a:lnSpc>
                <a:spcPct val="100000"/>
              </a:lnSpc>
              <a:buNone/>
            </a:pPr>
            <a:r>
              <a:rPr b="0" lang="fr-FR" sz="6000" strike="noStrike" u="none">
                <a:solidFill>
                  <a:schemeClr val="dk1"/>
                </a:solidFill>
                <a:effectLst/>
                <a:uFillTx/>
                <a:latin typeface="Special Gothic Expanded One"/>
                <a:ea typeface="Special Gothic Expanded One"/>
              </a:rPr>
              <a:t>xx%</a:t>
            </a:r>
            <a:endParaRPr b="0" lang="fr-FR" sz="6000" strike="noStrike" u="none">
              <a:solidFill>
                <a:schemeClr val="dk1"/>
              </a:solidFill>
              <a:effectLst/>
              <a:uFillTx/>
              <a:latin typeface="Arial"/>
            </a:endParaRPr>
          </a:p>
        </p:txBody>
      </p:sp>
      <p:sp>
        <p:nvSpPr>
          <p:cNvPr id="28" name="Google Shape;17;p3" title="blurred-night-lights (2).jpg"/>
          <p:cNvSpPr/>
          <p:nvPr/>
        </p:nvSpPr>
        <p:spPr>
          <a:xfrm>
            <a:off x="4746960" y="1378800"/>
            <a:ext cx="4396680" cy="3764520"/>
          </a:xfrm>
          <a:prstGeom prst="roundRect">
            <a:avLst>
              <a:gd name="adj" fmla="val 2465"/>
            </a:avLst>
          </a:pr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cxnSp>
        <p:nvCxnSpPr>
          <p:cNvPr id="29" name="Google Shape;18;p3"/>
          <p:cNvCxnSpPr/>
          <p:nvPr/>
        </p:nvCxnSpPr>
        <p:spPr>
          <a:xfrm>
            <a:off x="228240" y="1153800"/>
            <a:ext cx="8687160" cy="360"/>
          </a:xfrm>
          <a:prstGeom prst="straightConnector1">
            <a:avLst/>
          </a:prstGeom>
          <a:ln w="9525">
            <a:solidFill>
              <a:srgbClr val="00eeee"/>
            </a:solidFill>
            <a:round/>
          </a:ln>
        </p:spPr>
      </p:cxnSp>
      <p:sp>
        <p:nvSpPr>
          <p:cNvPr id="30"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rgbClr val="000000"/>
        </a:solidFill>
      </p:bgPr>
    </p:bg>
    <p:spTree>
      <p:nvGrpSpPr>
        <p:cNvPr id="1" name=""/>
        <p:cNvGrpSpPr/>
        <p:nvPr/>
      </p:nvGrpSpPr>
      <p:grpSpPr>
        <a:xfrm>
          <a:off x="0" y="0"/>
          <a:ext cx="0" cy="0"/>
          <a:chOff x="0" y="0"/>
          <a:chExt cx="0" cy="0"/>
        </a:xfrm>
      </p:grpSpPr>
      <p:sp>
        <p:nvSpPr>
          <p:cNvPr id="31" name="Google Shape;105;p21" title="blurred-night-lights (8).jpg"/>
          <p:cNvSpPr/>
          <p:nvPr/>
        </p:nvSpPr>
        <p:spPr>
          <a:xfrm>
            <a:off x="0" y="2319120"/>
            <a:ext cx="9143640" cy="2824200"/>
          </a:xfrm>
          <a:prstGeom prst="roundRect">
            <a:avLst>
              <a:gd name="adj" fmla="val 9930"/>
            </a:avLst>
          </a:pr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32" name="PlaceHolder 1"/>
          <p:cNvSpPr>
            <a:spLocks noGrp="1"/>
          </p:cNvSpPr>
          <p:nvPr>
            <p:ph type="title"/>
          </p:nvPr>
        </p:nvSpPr>
        <p:spPr>
          <a:xfrm>
            <a:off x="228600" y="152280"/>
            <a:ext cx="4447800" cy="1058400"/>
          </a:xfrm>
          <a:prstGeom prst="rect">
            <a:avLst/>
          </a:prstGeom>
          <a:noFill/>
          <a:ln w="0">
            <a:noFill/>
          </a:ln>
        </p:spPr>
        <p:txBody>
          <a:bodyPr lIns="91440" rIns="91440" tIns="91440" bIns="91440" anchor="t">
            <a:noAutofit/>
          </a:bodyPr>
          <a:p>
            <a:pPr indent="0">
              <a:buNone/>
            </a:pPr>
            <a:r>
              <a:rPr b="0" lang="fr-FR" sz="5000" strike="noStrike" u="none">
                <a:solidFill>
                  <a:schemeClr val="dk1"/>
                </a:solidFill>
                <a:effectLst/>
                <a:uFillTx/>
                <a:latin typeface="Arial"/>
              </a:rPr>
              <a:t>Click to edit the title text format</a:t>
            </a:r>
            <a:endParaRPr b="0" lang="fr-FR" sz="5000" strike="noStrike" u="none">
              <a:solidFill>
                <a:schemeClr val="dk1"/>
              </a:solidFill>
              <a:effectLst/>
              <a:uFillTx/>
              <a:latin typeface="Arial"/>
            </a:endParaRPr>
          </a:p>
        </p:txBody>
      </p:sp>
      <p:sp>
        <p:nvSpPr>
          <p:cNvPr id="33" name="Google Shape;108;p21"/>
          <p:cNvSpPr/>
          <p:nvPr/>
        </p:nvSpPr>
        <p:spPr>
          <a:xfrm>
            <a:off x="4880520" y="228600"/>
            <a:ext cx="4125960" cy="982080"/>
          </a:xfrm>
          <a:prstGeom prst="rect">
            <a:avLst/>
          </a:prstGeom>
          <a:noFill/>
          <a:ln w="0">
            <a:noFill/>
          </a:ln>
        </p:spPr>
        <p:style>
          <a:lnRef idx="0"/>
          <a:fillRef idx="0"/>
          <a:effectRef idx="0"/>
          <a:fontRef idx="minor"/>
        </p:style>
        <p:txBody>
          <a:bodyPr tIns="91440" bIns="91440" anchor="t">
            <a:noAutofit/>
          </a:bodyPr>
          <a:p>
            <a:pPr defTabSz="914400">
              <a:lnSpc>
                <a:spcPct val="100000"/>
              </a:lnSpc>
              <a:spcBef>
                <a:spcPts val="300"/>
              </a:spcBef>
              <a:tabLst>
                <a:tab algn="l" pos="0"/>
              </a:tabLst>
            </a:pPr>
            <a:r>
              <a:rPr b="1" lang="en" sz="1200" strike="noStrike" u="none">
                <a:solidFill>
                  <a:schemeClr val="dk1"/>
                </a:solidFill>
                <a:effectLst/>
                <a:uFillTx/>
                <a:latin typeface="Sora"/>
                <a:ea typeface="Sora"/>
              </a:rPr>
              <a:t>CREDITS:</a:t>
            </a:r>
            <a:r>
              <a:rPr b="0" lang="en" sz="1200" strike="noStrike" u="none">
                <a:solidFill>
                  <a:schemeClr val="dk1"/>
                </a:solidFill>
                <a:effectLst/>
                <a:uFillTx/>
                <a:latin typeface="Sora"/>
                <a:ea typeface="Sora"/>
              </a:rPr>
              <a:t> This presentation template was created by </a:t>
            </a:r>
            <a:r>
              <a:rPr b="1" lang="en" sz="1200" strike="noStrike" u="sng">
                <a:solidFill>
                  <a:schemeClr val="dk1"/>
                </a:solidFill>
                <a:effectLst/>
                <a:uFillTx/>
                <a:latin typeface="Sora"/>
                <a:ea typeface="Sora"/>
                <a:hlinkClick r:id="rId3"/>
              </a:rPr>
              <a:t>Slidesgo</a:t>
            </a:r>
            <a:r>
              <a:rPr b="0" lang="en" sz="1200" strike="noStrike" u="none">
                <a:solidFill>
                  <a:schemeClr val="dk1"/>
                </a:solidFill>
                <a:effectLst/>
                <a:uFillTx/>
                <a:latin typeface="Sora"/>
                <a:ea typeface="Sora"/>
              </a:rPr>
              <a:t>, and includes icons by </a:t>
            </a:r>
            <a:r>
              <a:rPr b="1" lang="en" sz="1200" strike="noStrike" u="sng">
                <a:solidFill>
                  <a:schemeClr val="dk1"/>
                </a:solidFill>
                <a:effectLst/>
                <a:uFillTx/>
                <a:latin typeface="Sora"/>
                <a:ea typeface="Sora"/>
                <a:hlinkClick r:id="rId4"/>
              </a:rPr>
              <a:t>Flaticon</a:t>
            </a:r>
            <a:r>
              <a:rPr b="0" lang="en" sz="1200" strike="noStrike" u="none">
                <a:solidFill>
                  <a:schemeClr val="dk1"/>
                </a:solidFill>
                <a:effectLst/>
                <a:uFillTx/>
                <a:latin typeface="Sora"/>
                <a:ea typeface="Sora"/>
              </a:rPr>
              <a:t>, and infographics &amp; images by </a:t>
            </a:r>
            <a:r>
              <a:rPr b="1" lang="en" sz="1200" strike="noStrike" u="sng">
                <a:solidFill>
                  <a:schemeClr val="dk1"/>
                </a:solidFill>
                <a:effectLst/>
                <a:uFillTx/>
                <a:latin typeface="Sora"/>
                <a:ea typeface="Sora"/>
                <a:hlinkClick r:id="rId5"/>
              </a:rPr>
              <a:t>Freepik</a:t>
            </a:r>
            <a:r>
              <a:rPr b="0" lang="en" sz="1200" strike="noStrike" u="sng">
                <a:solidFill>
                  <a:schemeClr val="dk1"/>
                </a:solidFill>
                <a:effectLst/>
                <a:uFillTx/>
                <a:latin typeface="Sora"/>
                <a:ea typeface="Sora"/>
              </a:rPr>
              <a:t> </a:t>
            </a:r>
            <a:endParaRPr b="0" lang="en-US" sz="1200" strike="noStrike" u="none">
              <a:solidFill>
                <a:srgbClr val="ffffff"/>
              </a:solidFill>
              <a:effectLst/>
              <a:uFillTx/>
              <a:latin typeface="OpenSymbol"/>
            </a:endParaRPr>
          </a:p>
        </p:txBody>
      </p:sp>
      <p:cxnSp>
        <p:nvCxnSpPr>
          <p:cNvPr id="34" name="Google Shape;109;p21"/>
          <p:cNvCxnSpPr/>
          <p:nvPr/>
        </p:nvCxnSpPr>
        <p:spPr>
          <a:xfrm>
            <a:off x="228240" y="2647800"/>
            <a:ext cx="8687160" cy="360"/>
          </a:xfrm>
          <a:prstGeom prst="straightConnector1">
            <a:avLst/>
          </a:prstGeom>
          <a:ln w="9525">
            <a:solidFill>
              <a:srgbClr val="00eeee"/>
            </a:solidFill>
            <a:round/>
          </a:ln>
        </p:spPr>
      </p:cxn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bg>
      <p:bgPr>
        <a:solidFill>
          <a:srgbClr val="000000"/>
        </a:solidFill>
      </p:bgPr>
    </p:bg>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bg>
      <p:bgPr>
        <a:solidFill>
          <a:srgbClr val="000000"/>
        </a:solidFill>
      </p:bgPr>
    </p:bg>
    <p:spTree>
      <p:nvGrpSpPr>
        <p:cNvPr id="1" name=""/>
        <p:cNvGrpSpPr/>
        <p:nvPr/>
      </p:nvGrpSpPr>
      <p:grpSpPr>
        <a:xfrm>
          <a:off x="0" y="0"/>
          <a:ext cx="0" cy="0"/>
          <a:chOff x="0" y="0"/>
          <a:chExt cx="0" cy="0"/>
        </a:xfrm>
      </p:grpSpPr>
      <p:cxnSp>
        <p:nvCxnSpPr>
          <p:cNvPr id="35" name="Google Shape;112;p23"/>
          <p:cNvCxnSpPr/>
          <p:nvPr/>
        </p:nvCxnSpPr>
        <p:spPr>
          <a:xfrm>
            <a:off x="228240" y="952200"/>
            <a:ext cx="8687160" cy="360"/>
          </a:xfrm>
          <a:prstGeom prst="straightConnector1">
            <a:avLst/>
          </a:prstGeom>
          <a:ln w="9525">
            <a:solidFill>
              <a:srgbClr val="00eeee"/>
            </a:solidFill>
            <a:round/>
          </a:ln>
        </p:spPr>
      </p:cxn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rgbClr val="000000"/>
        </a:solid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37" name="PlaceHolder 2"/>
          <p:cNvSpPr>
            <a:spLocks noGrp="1"/>
          </p:cNvSpPr>
          <p:nvPr>
            <p:ph type="body"/>
          </p:nvPr>
        </p:nvSpPr>
        <p:spPr>
          <a:xfrm>
            <a:off x="720000" y="1215720"/>
            <a:ext cx="7703640" cy="34160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rgbClr val="000000"/>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228600" y="634320"/>
            <a:ext cx="6066000" cy="1512720"/>
          </a:xfrm>
          <a:prstGeom prst="rect">
            <a:avLst/>
          </a:prstGeom>
          <a:noFill/>
          <a:ln w="0">
            <a:noFill/>
          </a:ln>
        </p:spPr>
        <p:txBody>
          <a:bodyPr lIns="91440" rIns="91440" tIns="91440" bIns="91440" anchor="b">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cxnSp>
        <p:nvCxnSpPr>
          <p:cNvPr id="39" name="Google Shape;28;p5"/>
          <p:cNvCxnSpPr/>
          <p:nvPr/>
        </p:nvCxnSpPr>
        <p:spPr>
          <a:xfrm>
            <a:off x="228240" y="2281680"/>
            <a:ext cx="8687160" cy="360"/>
          </a:xfrm>
          <a:prstGeom prst="straightConnector1">
            <a:avLst/>
          </a:prstGeom>
          <a:ln w="9525">
            <a:solidFill>
              <a:srgbClr val="00eeee"/>
            </a:solidFill>
            <a:round/>
          </a:ln>
        </p:spPr>
      </p:cxn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rgbClr val="000000"/>
        </a:solidFill>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228600" y="231480"/>
            <a:ext cx="81950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rgbClr val="000000"/>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3446280" y="3178080"/>
            <a:ext cx="5468760" cy="1495080"/>
          </a:xfrm>
          <a:prstGeom prst="rect">
            <a:avLst/>
          </a:prstGeom>
          <a:noFill/>
          <a:ln w="0">
            <a:noFill/>
          </a:ln>
        </p:spPr>
        <p:txBody>
          <a:bodyPr lIns="91440" rIns="91440" tIns="91440" bIns="91440" anchor="b">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42" name="PlaceHolder 2"/>
          <p:cNvSpPr>
            <a:spLocks noGrp="1"/>
          </p:cNvSpPr>
          <p:nvPr>
            <p:ph type="body"/>
          </p:nvPr>
        </p:nvSpPr>
        <p:spPr>
          <a:xfrm rot="10800000">
            <a:off x="0" y="360"/>
            <a:ext cx="3253320" cy="4496040"/>
          </a:xfrm>
          <a:prstGeom prst="rect">
            <a:avLst/>
          </a:prstGeom>
          <a:noFill/>
          <a:ln w="0">
            <a:noFill/>
          </a:ln>
        </p:spPr>
        <p:txBody>
          <a:bodyPr lIns="90000" rIns="90000" tIns="45000" bIns="45000" anchor="t">
            <a:normAutofit fontScale="775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rgbClr val="000000"/>
        </a:solidFill>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3809880" y="228600"/>
            <a:ext cx="5105160" cy="1085400"/>
          </a:xfrm>
          <a:prstGeom prst="rect">
            <a:avLst/>
          </a:prstGeom>
          <a:noFill/>
          <a:ln w="0">
            <a:noFill/>
          </a:ln>
        </p:spPr>
        <p:txBody>
          <a:bodyPr lIns="91440" rIns="91440" tIns="91440" bIns="91440" anchor="b">
            <a:noAutofit/>
          </a:bodyPr>
          <a:p>
            <a:pPr indent="0" algn="r">
              <a:lnSpc>
                <a:spcPct val="100000"/>
              </a:lnSpc>
              <a:buNone/>
            </a:pPr>
            <a:r>
              <a:rPr b="0" lang="fr-FR" sz="6000" strike="noStrike" u="none">
                <a:solidFill>
                  <a:schemeClr val="dk1"/>
                </a:solidFill>
                <a:effectLst/>
                <a:uFillTx/>
                <a:latin typeface="Special Gothic Expanded One"/>
                <a:ea typeface="Special Gothic Expanded One"/>
              </a:rPr>
              <a:t>xx%</a:t>
            </a:r>
            <a:endParaRPr b="0" lang="fr-FR" sz="6000" strike="noStrike" u="none">
              <a:solidFill>
                <a:schemeClr val="dk1"/>
              </a:solidFill>
              <a:effectLst/>
              <a:uFillTx/>
              <a:latin typeface="Arial"/>
            </a:endParaRPr>
          </a:p>
        </p:txBody>
      </p:sp>
      <p:sp>
        <p:nvSpPr>
          <p:cNvPr id="5" name="Google Shape;47;p11" title="blurred-night-lights (7).jpg"/>
          <p:cNvSpPr/>
          <p:nvPr/>
        </p:nvSpPr>
        <p:spPr>
          <a:xfrm>
            <a:off x="0" y="2319120"/>
            <a:ext cx="9143640" cy="2824200"/>
          </a:xfrm>
          <a:prstGeom prst="roundRect">
            <a:avLst>
              <a:gd name="adj" fmla="val 9930"/>
            </a:avLst>
          </a:pr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cxnSp>
        <p:nvCxnSpPr>
          <p:cNvPr id="6" name="Google Shape;48;p11"/>
          <p:cNvCxnSpPr/>
          <p:nvPr/>
        </p:nvCxnSpPr>
        <p:spPr>
          <a:xfrm>
            <a:off x="228240" y="2111760"/>
            <a:ext cx="8687160" cy="360"/>
          </a:xfrm>
          <a:prstGeom prst="straightConnector1">
            <a:avLst/>
          </a:prstGeom>
          <a:ln w="9525">
            <a:solidFill>
              <a:srgbClr val="00eeee"/>
            </a:solidFill>
            <a:round/>
          </a:ln>
        </p:spPr>
      </p:cxn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rgbClr val="000000"/>
        </a:solidFill>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713160" y="974880"/>
            <a:ext cx="7717320" cy="3193920"/>
          </a:xfrm>
          <a:prstGeom prst="rect">
            <a:avLst/>
          </a:prstGeom>
          <a:noFill/>
          <a:ln w="0">
            <a:noFill/>
          </a:ln>
        </p:spPr>
        <p:txBody>
          <a:bodyPr lIns="91440" rIns="91440" tIns="91440" bIns="91440" anchor="ctr">
            <a:noAutofit/>
          </a:bodyPr>
          <a:p>
            <a:pPr indent="0">
              <a:buNone/>
            </a:pPr>
            <a:r>
              <a:rPr b="0" lang="fr-FR" sz="4500" strike="noStrike" u="none">
                <a:solidFill>
                  <a:schemeClr val="dk1"/>
                </a:solidFill>
                <a:effectLst/>
                <a:uFillTx/>
                <a:latin typeface="Arial"/>
              </a:rPr>
              <a:t>Click to edit the title text format</a:t>
            </a:r>
            <a:endParaRPr b="0" lang="fr-FR" sz="4500" strike="noStrike" u="none">
              <a:solidFill>
                <a:schemeClr val="dk1"/>
              </a:solidFill>
              <a:effectLst/>
              <a:uFillTx/>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rgbClr val="000000"/>
        </a:solidFill>
      </p:bgPr>
    </p:bg>
    <p:spTree>
      <p:nvGrpSpPr>
        <p:cNvPr id="1" name=""/>
        <p:cNvGrpSpPr/>
        <p:nvPr/>
      </p:nvGrpSpPr>
      <p:grpSpPr>
        <a:xfrm>
          <a:off x="0" y="0"/>
          <a:ext cx="0" cy="0"/>
          <a:chOff x="0" y="0"/>
          <a:chExt cx="0" cy="0"/>
        </a:xfrm>
      </p:grpSpPr>
      <p:sp>
        <p:nvSpPr>
          <p:cNvPr id="44"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rgbClr val="000000"/>
        </a:solidFill>
      </p:bgPr>
    </p:bg>
    <p:spTree>
      <p:nvGrpSpPr>
        <p:cNvPr id="1" name=""/>
        <p:cNvGrpSpPr/>
        <p:nvPr/>
      </p:nvGrpSpPr>
      <p:grpSpPr>
        <a:xfrm>
          <a:off x="0" y="0"/>
          <a:ext cx="0" cy="0"/>
          <a:chOff x="0" y="0"/>
          <a:chExt cx="0" cy="0"/>
        </a:xfrm>
      </p:grpSpPr>
      <p:sp>
        <p:nvSpPr>
          <p:cNvPr id="45" name="PlaceHolder 1"/>
          <p:cNvSpPr>
            <a:spLocks noGrp="1"/>
          </p:cNvSpPr>
          <p:nvPr>
            <p:ph type="body"/>
          </p:nvPr>
        </p:nvSpPr>
        <p:spPr>
          <a:xfrm>
            <a:off x="0" y="-13680"/>
            <a:ext cx="9143640" cy="515700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46" name="PlaceHolder 2"/>
          <p:cNvSpPr>
            <a:spLocks noGrp="1"/>
          </p:cNvSpPr>
          <p:nvPr>
            <p:ph type="title"/>
          </p:nvPr>
        </p:nvSpPr>
        <p:spPr>
          <a:xfrm>
            <a:off x="720000" y="4014360"/>
            <a:ext cx="7703640" cy="572400"/>
          </a:xfrm>
          <a:prstGeom prst="rect">
            <a:avLst/>
          </a:prstGeom>
          <a:solidFill>
            <a:srgbClr val="000000"/>
          </a:solidFill>
          <a:ln w="0">
            <a:noFill/>
          </a:ln>
        </p:spPr>
        <p:txBody>
          <a:bodyPr lIns="91440" rIns="91440" tIns="91440" bIns="91440" anchor="b">
            <a:noAutofit/>
          </a:bodyPr>
          <a:p>
            <a:pPr indent="0">
              <a:buNone/>
            </a:pPr>
            <a:r>
              <a:rPr b="0" lang="fr-FR" sz="2000" strike="noStrike" u="none">
                <a:solidFill>
                  <a:schemeClr val="dk1"/>
                </a:solidFill>
                <a:effectLst/>
                <a:uFillTx/>
                <a:latin typeface="Arial"/>
              </a:rPr>
              <a:t>Click to edit the title text format</a:t>
            </a:r>
            <a:endParaRPr b="0" lang="fr-FR" sz="2000" strike="noStrike" u="none">
              <a:solidFill>
                <a:schemeClr val="dk1"/>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47" name="Google Shape;118;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8"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49" name="Google Shape;121;p27"/>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0"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51"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rgbClr val="ffffff"/>
        </a:solidFill>
      </p:bgPr>
    </p:bg>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bg>
      <p:bgPr>
        <a:solidFill>
          <a:srgbClr val="000000"/>
        </a:solidFill>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1211400" y="228600"/>
            <a:ext cx="77036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2">
    <p:bg>
      <p:bgPr>
        <a:solidFill>
          <a:srgbClr val="000000"/>
        </a:solidFill>
      </p:bgPr>
    </p:bg>
    <p:spTree>
      <p:nvGrpSpPr>
        <p:cNvPr id="1" name=""/>
        <p:cNvGrpSpPr/>
        <p:nvPr/>
      </p:nvGrpSpPr>
      <p:grpSpPr>
        <a:xfrm>
          <a:off x="0" y="0"/>
          <a:ext cx="0" cy="0"/>
          <a:chOff x="0" y="0"/>
          <a:chExt cx="0" cy="0"/>
        </a:xfrm>
      </p:grpSpPr>
      <p:sp>
        <p:nvSpPr>
          <p:cNvPr id="8" name="PlaceHolder 1"/>
          <p:cNvSpPr>
            <a:spLocks noGrp="1"/>
          </p:cNvSpPr>
          <p:nvPr>
            <p:ph type="title"/>
          </p:nvPr>
        </p:nvSpPr>
        <p:spPr>
          <a:xfrm>
            <a:off x="6377760" y="4182840"/>
            <a:ext cx="2537640" cy="73188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3">
    <p:bg>
      <p:bgPr>
        <a:solidFill>
          <a:srgbClr val="000000"/>
        </a:solidFill>
      </p:bgPr>
    </p:bg>
    <p:spTree>
      <p:nvGrpSpPr>
        <p:cNvPr id="1" name=""/>
        <p:cNvGrpSpPr/>
        <p:nvPr/>
      </p:nvGrpSpPr>
      <p:grpSpPr>
        <a:xfrm>
          <a:off x="0" y="0"/>
          <a:ext cx="0" cy="0"/>
          <a:chOff x="0" y="0"/>
          <a:chExt cx="0" cy="0"/>
        </a:xfrm>
      </p:grpSpPr>
      <p:sp>
        <p:nvSpPr>
          <p:cNvPr id="9" name="PlaceHolder 1"/>
          <p:cNvSpPr>
            <a:spLocks noGrp="1"/>
          </p:cNvSpPr>
          <p:nvPr>
            <p:ph type="title"/>
          </p:nvPr>
        </p:nvSpPr>
        <p:spPr>
          <a:xfrm>
            <a:off x="228600" y="1724040"/>
            <a:ext cx="3460320" cy="196488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TWO_COLUMNS_1_1">
    <p:bg>
      <p:bgPr>
        <a:solidFill>
          <a:srgbClr val="000000"/>
        </a:solidFill>
      </p:bgPr>
    </p:bg>
    <p:spTree>
      <p:nvGrpSpPr>
        <p:cNvPr id="1" name=""/>
        <p:cNvGrpSpPr/>
        <p:nvPr/>
      </p:nvGrpSpPr>
      <p:grpSpPr>
        <a:xfrm>
          <a:off x="0" y="0"/>
          <a:ext cx="0" cy="0"/>
          <a:chOff x="0" y="0"/>
          <a:chExt cx="0" cy="0"/>
        </a:xfrm>
      </p:grpSpPr>
      <p:sp>
        <p:nvSpPr>
          <p:cNvPr id="10" name="PlaceHolder 1"/>
          <p:cNvSpPr>
            <a:spLocks noGrp="1"/>
          </p:cNvSpPr>
          <p:nvPr>
            <p:ph type="title"/>
          </p:nvPr>
        </p:nvSpPr>
        <p:spPr>
          <a:xfrm>
            <a:off x="228600" y="634320"/>
            <a:ext cx="6066000" cy="1512720"/>
          </a:xfrm>
          <a:prstGeom prst="rect">
            <a:avLst/>
          </a:prstGeom>
          <a:noFill/>
          <a:ln w="0">
            <a:noFill/>
          </a:ln>
        </p:spPr>
        <p:txBody>
          <a:bodyPr lIns="91440" rIns="91440" tIns="91440" bIns="91440" anchor="b">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cxnSp>
        <p:nvCxnSpPr>
          <p:cNvPr id="11" name="Google Shape;59;p16"/>
          <p:cNvCxnSpPr/>
          <p:nvPr/>
        </p:nvCxnSpPr>
        <p:spPr>
          <a:xfrm>
            <a:off x="228240" y="2281680"/>
            <a:ext cx="8687160" cy="360"/>
          </a:xfrm>
          <a:prstGeom prst="straightConnector1">
            <a:avLst/>
          </a:prstGeom>
          <a:ln w="9525">
            <a:solidFill>
              <a:srgbClr val="00eeee"/>
            </a:solidFill>
            <a:round/>
          </a:ln>
        </p:spPr>
      </p:cxnSp>
      <p:sp>
        <p:nvSpPr>
          <p:cNvPr id="1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bg>
      <p:bgPr>
        <a:solidFill>
          <a:srgbClr val="000000"/>
        </a:solidFill>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3446280" y="3178080"/>
            <a:ext cx="5468760" cy="1495080"/>
          </a:xfrm>
          <a:prstGeom prst="rect">
            <a:avLst/>
          </a:prstGeom>
          <a:noFill/>
          <a:ln w="0">
            <a:noFill/>
          </a:ln>
        </p:spPr>
        <p:txBody>
          <a:bodyPr lIns="91440" rIns="91440" tIns="91440" bIns="91440" anchor="b">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14" name="PlaceHolder 2"/>
          <p:cNvSpPr>
            <a:spLocks noGrp="1"/>
          </p:cNvSpPr>
          <p:nvPr>
            <p:ph type="body"/>
          </p:nvPr>
        </p:nvSpPr>
        <p:spPr>
          <a:xfrm>
            <a:off x="360" y="0"/>
            <a:ext cx="3253320" cy="4496040"/>
          </a:xfrm>
          <a:prstGeom prst="rect">
            <a:avLst/>
          </a:prstGeom>
          <a:noFill/>
          <a:ln w="0">
            <a:noFill/>
          </a:ln>
        </p:spPr>
        <p:txBody>
          <a:bodyPr lIns="90000" rIns="90000" tIns="45000" bIns="45000" anchor="t">
            <a:normAutofit fontScale="775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solidFill>
          <a:srgbClr val="000000"/>
        </a:solidFill>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cxnSp>
        <p:nvCxnSpPr>
          <p:cNvPr id="16" name="Google Shape;72;p18"/>
          <p:cNvCxnSpPr/>
          <p:nvPr/>
        </p:nvCxnSpPr>
        <p:spPr>
          <a:xfrm>
            <a:off x="228240" y="935640"/>
            <a:ext cx="8687160" cy="360"/>
          </a:xfrm>
          <a:prstGeom prst="straightConnector1">
            <a:avLst/>
          </a:prstGeom>
          <a:ln w="9525">
            <a:solidFill>
              <a:srgbClr val="00eeee"/>
            </a:solidFill>
            <a:round/>
          </a:ln>
        </p:spPr>
      </p:cxn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2"/>
    <p:sldLayoutId id="2147483673" r:id="rId3"/>
    <p:sldLayoutId id="2147483674"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8.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8.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PlaceHolder 1"/>
          <p:cNvSpPr>
            <a:spLocks noGrp="1"/>
          </p:cNvSpPr>
          <p:nvPr>
            <p:ph type="title"/>
          </p:nvPr>
        </p:nvSpPr>
        <p:spPr>
          <a:xfrm>
            <a:off x="114480" y="276120"/>
            <a:ext cx="6276600" cy="1418760"/>
          </a:xfrm>
          <a:prstGeom prst="rect">
            <a:avLst/>
          </a:prstGeom>
          <a:noFill/>
          <a:ln w="0">
            <a:noFill/>
          </a:ln>
        </p:spPr>
        <p:txBody>
          <a:bodyPr lIns="91440" rIns="91440" tIns="91440" bIns="91440" anchor="b">
            <a:normAutofit/>
          </a:bodyPr>
          <a:p>
            <a:pPr indent="0">
              <a:lnSpc>
                <a:spcPct val="100000"/>
              </a:lnSpc>
              <a:buNone/>
              <a:tabLst>
                <a:tab algn="l" pos="0"/>
              </a:tabLst>
            </a:pPr>
            <a:r>
              <a:rPr b="0" lang="en-US" sz="4400" strike="noStrike" u="none">
                <a:solidFill>
                  <a:schemeClr val="dk1"/>
                </a:solidFill>
                <a:effectLst/>
                <a:uFillTx/>
                <a:latin typeface="Special Gothic Expanded One"/>
                <a:ea typeface="Special Gothic Expanded One"/>
              </a:rPr>
              <a:t>Zepto Analysis</a:t>
            </a:r>
            <a:endParaRPr b="0" lang="fr-FR" sz="4400" strike="noStrike" u="none">
              <a:solidFill>
                <a:schemeClr val="dk1"/>
              </a:solidFill>
              <a:effectLst/>
              <a:uFillTx/>
              <a:latin typeface="Arial"/>
            </a:endParaRPr>
          </a:p>
        </p:txBody>
      </p:sp>
      <p:sp>
        <p:nvSpPr>
          <p:cNvPr id="53" name="PlaceHolder 2"/>
          <p:cNvSpPr>
            <a:spLocks noGrp="1"/>
          </p:cNvSpPr>
          <p:nvPr>
            <p:ph type="subTitle"/>
          </p:nvPr>
        </p:nvSpPr>
        <p:spPr>
          <a:xfrm>
            <a:off x="6391440" y="266760"/>
            <a:ext cx="2523600" cy="1418760"/>
          </a:xfrm>
          <a:prstGeom prst="rect">
            <a:avLst/>
          </a:prstGeom>
          <a:noFill/>
          <a:ln w="0">
            <a:noFill/>
          </a:ln>
        </p:spPr>
        <p:txBody>
          <a:bodyPr lIns="91440" rIns="91440" tIns="91440" bIns="91440" anchor="b">
            <a:normAutofit/>
          </a:bodyPr>
          <a:p>
            <a:pPr indent="0" algn="r">
              <a:lnSpc>
                <a:spcPct val="100000"/>
              </a:lnSpc>
              <a:buNone/>
              <a:tabLst>
                <a:tab algn="l" pos="0"/>
              </a:tabLst>
            </a:pPr>
            <a:r>
              <a:rPr b="0" lang="en-US" sz="1600" strike="noStrike" u="none">
                <a:solidFill>
                  <a:schemeClr val="dk1"/>
                </a:solidFill>
                <a:effectLst/>
                <a:uFillTx/>
                <a:latin typeface="Sora"/>
                <a:ea typeface="Sora"/>
              </a:rPr>
              <a:t>A KPI-driven performance overview using Power BI</a:t>
            </a:r>
            <a:endParaRPr b="0" lang="en-US" sz="16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228600" y="638280"/>
            <a:ext cx="6067080" cy="1514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000" strike="noStrike" u="none">
                <a:solidFill>
                  <a:schemeClr val="dk1"/>
                </a:solidFill>
                <a:effectLst/>
                <a:uFillTx/>
                <a:latin typeface="Special Gothic Expanded One"/>
                <a:ea typeface="Special Gothic Expanded One"/>
              </a:rPr>
              <a:t>Visualization Requirements and Findings</a:t>
            </a:r>
            <a:endParaRPr b="0" lang="fr-FR" sz="3000" strike="noStrike" u="none">
              <a:solidFill>
                <a:schemeClr val="dk1"/>
              </a:solidFill>
              <a:effectLst/>
              <a:uFillTx/>
              <a:latin typeface="Arial"/>
            </a:endParaRPr>
          </a:p>
        </p:txBody>
      </p:sp>
      <p:sp>
        <p:nvSpPr>
          <p:cNvPr id="76" name="PlaceHolder 2"/>
          <p:cNvSpPr>
            <a:spLocks noGrp="1"/>
          </p:cNvSpPr>
          <p:nvPr>
            <p:ph type="subTitle"/>
          </p:nvPr>
        </p:nvSpPr>
        <p:spPr>
          <a:xfrm>
            <a:off x="228600" y="2952720"/>
            <a:ext cx="8219880" cy="180936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Sora"/>
                <a:ea typeface="Sora"/>
              </a:rPr>
              <a:t>Visualizations include sales distribution by outlet size and location, along with KPIs segmented by outlet type. These charts provide a clear view of geographic and operational influences on sales, highlighting where specific strategies may be most effective. Visualization drives actionable insights by uncovering trends not easily seen in raw data.</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228600" y="638280"/>
            <a:ext cx="6067080" cy="1514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000" strike="noStrike" u="none">
                <a:solidFill>
                  <a:schemeClr val="dk1"/>
                </a:solidFill>
                <a:effectLst/>
                <a:uFillTx/>
                <a:latin typeface="Special Gothic Expanded One"/>
                <a:ea typeface="Special Gothic Expanded One"/>
              </a:rPr>
              <a:t>Conclusions</a:t>
            </a:r>
            <a:endParaRPr b="0" lang="fr-FR" sz="3000" strike="noStrike" u="none">
              <a:solidFill>
                <a:schemeClr val="dk1"/>
              </a:solidFill>
              <a:effectLst/>
              <a:uFillTx/>
              <a:latin typeface="Arial"/>
            </a:endParaRPr>
          </a:p>
        </p:txBody>
      </p:sp>
      <p:sp>
        <p:nvSpPr>
          <p:cNvPr id="78" name="PlaceHolder 2"/>
          <p:cNvSpPr>
            <a:spLocks noGrp="1"/>
          </p:cNvSpPr>
          <p:nvPr>
            <p:ph type="subTitle"/>
          </p:nvPr>
        </p:nvSpPr>
        <p:spPr>
          <a:xfrm>
            <a:off x="228600" y="2952720"/>
            <a:ext cx="8219880" cy="180936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Sora"/>
                <a:ea typeface="Sora"/>
              </a:rPr>
              <a:t>The analysis reveals significant sales variation influenced by product type, outlet size, and location. Key insights suggest focusing on optimizing inventory for high-demand items and improving outlet strategies to enhance sales consistency. Recommendations include refining SKU categorization and leveraging Power BI dashboards to continuously monitor and act on KPI trends for sustained growth.</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228600" y="152280"/>
            <a:ext cx="4447800" cy="1707480"/>
          </a:xfrm>
          <a:prstGeom prst="rect">
            <a:avLst/>
          </a:prstGeom>
          <a:noFill/>
          <a:ln w="0">
            <a:noFill/>
          </a:ln>
        </p:spPr>
        <p:txBody>
          <a:bodyPr lIns="91440" rIns="91440" tIns="91440" bIns="91440" anchor="t">
            <a:spAutoFit/>
          </a:bodyPr>
          <a:p>
            <a:pPr indent="0">
              <a:lnSpc>
                <a:spcPct val="100000"/>
              </a:lnSpc>
              <a:buNone/>
              <a:tabLst>
                <a:tab algn="l" pos="0"/>
              </a:tabLst>
            </a:pPr>
            <a:r>
              <a:rPr b="0" lang="en" sz="5000" strike="noStrike" u="none">
                <a:solidFill>
                  <a:schemeClr val="dk1"/>
                </a:solidFill>
                <a:effectLst/>
                <a:uFillTx/>
                <a:latin typeface="Special Gothic Expanded One"/>
                <a:ea typeface="Special Gothic Expanded One"/>
              </a:rPr>
              <a:t>THANKS!</a:t>
            </a:r>
            <a:endParaRPr b="0" lang="fr-FR" sz="5000" strike="noStrike" u="none">
              <a:solidFill>
                <a:schemeClr val="dk1"/>
              </a:solidFill>
              <a:effectLst/>
              <a:uFillTx/>
              <a:latin typeface="Arial"/>
            </a:endParaRPr>
          </a:p>
        </p:txBody>
      </p:sp>
      <p:sp>
        <p:nvSpPr>
          <p:cNvPr id="80" name="PlaceHolder 2"/>
          <p:cNvSpPr>
            <a:spLocks noGrp="1"/>
          </p:cNvSpPr>
          <p:nvPr>
            <p:ph type="subTitle"/>
          </p:nvPr>
        </p:nvSpPr>
        <p:spPr>
          <a:xfrm>
            <a:off x="228600" y="1247760"/>
            <a:ext cx="4447800" cy="1285920"/>
          </a:xfrm>
          <a:prstGeom prst="rect">
            <a:avLst/>
          </a:prstGeom>
          <a:noFill/>
          <a:ln w="0">
            <a:noFill/>
          </a:ln>
        </p:spPr>
        <p:txBody>
          <a:bodyPr lIns="91440" rIns="91440" tIns="91440" bIns="91440" anchor="t">
            <a:spAutoFit/>
          </a:bodyPr>
          <a:p>
            <a:pPr indent="0">
              <a:lnSpc>
                <a:spcPct val="100000"/>
              </a:lnSpc>
              <a:buNone/>
              <a:tabLst>
                <a:tab algn="l" pos="0"/>
              </a:tabLst>
            </a:pPr>
            <a:r>
              <a:rPr b="0" lang="en" sz="2000" strike="noStrike" u="none">
                <a:solidFill>
                  <a:schemeClr val="dk1"/>
                </a:solidFill>
                <a:effectLst/>
                <a:uFillTx/>
                <a:latin typeface="Sora"/>
                <a:ea typeface="Sora"/>
              </a:rPr>
              <a:t>Do you have any questions?</a:t>
            </a:r>
            <a:endParaRPr b="0" lang="en-US" sz="2000" strike="noStrike" u="none">
              <a:solidFill>
                <a:srgbClr val="ffffff"/>
              </a:solidFill>
              <a:effectLst/>
              <a:uFillTx/>
              <a:latin typeface="OpenSymbol"/>
            </a:endParaRPr>
          </a:p>
          <a:p>
            <a:pPr indent="0">
              <a:lnSpc>
                <a:spcPct val="100000"/>
              </a:lnSpc>
              <a:buNone/>
              <a:tabLst>
                <a:tab algn="l" pos="0"/>
              </a:tabLst>
            </a:pPr>
            <a:r>
              <a:rPr b="0" lang="en" sz="1400" strike="noStrike" u="none">
                <a:solidFill>
                  <a:schemeClr val="dk1"/>
                </a:solidFill>
                <a:effectLst/>
                <a:uFillTx/>
                <a:latin typeface="Sora"/>
                <a:ea typeface="Sora"/>
              </a:rPr>
              <a:t>youremail@freepik.com</a:t>
            </a:r>
            <a:endParaRPr b="0" lang="en-US" sz="1400" strike="noStrike" u="none">
              <a:solidFill>
                <a:srgbClr val="ffffff"/>
              </a:solidFill>
              <a:effectLst/>
              <a:uFillTx/>
              <a:latin typeface="OpenSymbol"/>
            </a:endParaRPr>
          </a:p>
          <a:p>
            <a:pPr indent="0">
              <a:lnSpc>
                <a:spcPct val="100000"/>
              </a:lnSpc>
              <a:buNone/>
              <a:tabLst>
                <a:tab algn="l" pos="0"/>
              </a:tabLst>
            </a:pPr>
            <a:r>
              <a:rPr b="0" lang="en" sz="1400" strike="noStrike" u="none">
                <a:solidFill>
                  <a:schemeClr val="dk1"/>
                </a:solidFill>
                <a:effectLst/>
                <a:uFillTx/>
                <a:latin typeface="Sora"/>
                <a:ea typeface="Sora"/>
              </a:rPr>
              <a:t>+00 000 000 000</a:t>
            </a:r>
            <a:endParaRPr b="0" lang="en-US" sz="1400" strike="noStrike" u="none">
              <a:solidFill>
                <a:srgbClr val="ffffff"/>
              </a:solidFill>
              <a:effectLst/>
              <a:uFillTx/>
              <a:latin typeface="OpenSymbol"/>
            </a:endParaRPr>
          </a:p>
          <a:p>
            <a:pPr indent="0">
              <a:lnSpc>
                <a:spcPct val="100000"/>
              </a:lnSpc>
              <a:buNone/>
              <a:tabLst>
                <a:tab algn="l" pos="0"/>
              </a:tabLst>
            </a:pPr>
            <a:r>
              <a:rPr b="0" lang="en" sz="1400" strike="noStrike" u="none">
                <a:solidFill>
                  <a:schemeClr val="dk1"/>
                </a:solidFill>
                <a:effectLst/>
                <a:uFillTx/>
                <a:latin typeface="Sora"/>
                <a:ea typeface="Sora"/>
              </a:rPr>
              <a:t>yourwebsite.com</a:t>
            </a:r>
            <a:endParaRPr b="0" lang="en-US" sz="1400" strike="noStrike" u="none">
              <a:solidFill>
                <a:srgbClr val="ffffff"/>
              </a:solidFill>
              <a:effectLst/>
              <a:uFillTx/>
              <a:latin typeface="OpenSymbol"/>
            </a:endParaRPr>
          </a:p>
        </p:txBody>
      </p:sp>
      <p:sp>
        <p:nvSpPr>
          <p:cNvPr id="81" name="Google Shape;305;p41"/>
          <p:cNvSpPr/>
          <p:nvPr/>
        </p:nvSpPr>
        <p:spPr>
          <a:xfrm>
            <a:off x="4981680" y="1247760"/>
            <a:ext cx="3933360" cy="313920"/>
          </a:xfrm>
          <a:prstGeom prst="rect">
            <a:avLst/>
          </a:prstGeom>
          <a:noFill/>
          <a:ln w="0">
            <a:noFill/>
          </a:ln>
        </p:spPr>
        <p:style>
          <a:lnRef idx="0"/>
          <a:fillRef idx="0"/>
          <a:effectRef idx="0"/>
          <a:fontRef idx="minor"/>
        </p:style>
        <p:txBody>
          <a:bodyPr lIns="0" rIns="0" tIns="0" bIns="0" anchor="t">
            <a:spAutoFit/>
          </a:bodyPr>
          <a:p>
            <a:pPr defTabSz="914400">
              <a:lnSpc>
                <a:spcPct val="100000"/>
              </a:lnSpc>
              <a:tabLst>
                <a:tab algn="l" pos="0"/>
              </a:tabLst>
            </a:pPr>
            <a:r>
              <a:rPr b="0" lang="en" sz="1200" strike="noStrike" u="none">
                <a:solidFill>
                  <a:schemeClr val="dk1"/>
                </a:solidFill>
                <a:effectLst/>
                <a:uFillTx/>
                <a:latin typeface="Arial"/>
              </a:rPr>
              <a:t>Please keep this slide for attribution</a:t>
            </a:r>
            <a:endParaRPr b="0" lang="en-US" sz="1200" strike="noStrike" u="none">
              <a:solidFill>
                <a:srgbClr val="ffffff"/>
              </a:solidFill>
              <a:effectLst/>
              <a:uFillTx/>
              <a:latin typeface="OpenSymbol"/>
            </a:endParaRPr>
          </a:p>
        </p:txBody>
      </p:sp>
      <p:grpSp>
        <p:nvGrpSpPr>
          <p:cNvPr id="82" name="Google Shape;306;p41"/>
          <p:cNvGrpSpPr/>
          <p:nvPr/>
        </p:nvGrpSpPr>
        <p:grpSpPr>
          <a:xfrm>
            <a:off x="6754320" y="2013840"/>
            <a:ext cx="437040" cy="437040"/>
            <a:chOff x="6754320" y="2013840"/>
            <a:chExt cx="437040" cy="437040"/>
          </a:xfrm>
        </p:grpSpPr>
        <p:sp>
          <p:nvSpPr>
            <p:cNvPr id="83" name="Google Shape;307;p41"/>
            <p:cNvSpPr/>
            <p:nvPr/>
          </p:nvSpPr>
          <p:spPr>
            <a:xfrm>
              <a:off x="6754320" y="2013840"/>
              <a:ext cx="437040" cy="437040"/>
            </a:xfrm>
            <a:prstGeom prst="rect">
              <a:avLst/>
            </a:pr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nvGrpSpPr>
            <p:cNvPr id="84" name="Google Shape;308;p41"/>
            <p:cNvGrpSpPr/>
            <p:nvPr/>
          </p:nvGrpSpPr>
          <p:grpSpPr>
            <a:xfrm>
              <a:off x="6857640" y="2129760"/>
              <a:ext cx="230760" cy="230760"/>
              <a:chOff x="6857640" y="2129760"/>
              <a:chExt cx="230760" cy="230760"/>
            </a:xfrm>
          </p:grpSpPr>
          <p:sp>
            <p:nvSpPr>
              <p:cNvPr id="85" name="Google Shape;309;p41"/>
              <p:cNvSpPr/>
              <p:nvPr/>
            </p:nvSpPr>
            <p:spPr>
              <a:xfrm>
                <a:off x="6911280" y="2183400"/>
                <a:ext cx="123480" cy="123480"/>
              </a:xfrm>
              <a:custGeom>
                <a:avLst/>
                <a:gdLst>
                  <a:gd name="textAreaLeft" fmla="*/ 0 w 123480"/>
                  <a:gd name="textAreaRight" fmla="*/ 123840 w 123480"/>
                  <a:gd name="textAreaTop" fmla="*/ 0 h 123480"/>
                  <a:gd name="textAreaBottom" fmla="*/ 123840 h 123480"/>
                </a:gdLst>
                <a:ahLst/>
                <a:cxnLst/>
                <a:rect l="textAreaLeft" t="textAreaTop" r="textAreaRight" b="textAreaBottom"/>
                <a:pathLst>
                  <a:path w="8197" h="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w="0">
                <a:noFill/>
              </a:ln>
            </p:spPr>
            <p:style>
              <a:lnRef idx="0"/>
              <a:fillRef idx="0"/>
              <a:effectRef idx="0"/>
              <a:fontRef idx="minor"/>
            </p:style>
            <p:txBody>
              <a:bodyPr tIns="61920" bIns="61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6" name="Google Shape;310;p41"/>
              <p:cNvSpPr/>
              <p:nvPr/>
            </p:nvSpPr>
            <p:spPr>
              <a:xfrm>
                <a:off x="6857640" y="2129760"/>
                <a:ext cx="230760" cy="230760"/>
              </a:xfrm>
              <a:custGeom>
                <a:avLst/>
                <a:gdLst>
                  <a:gd name="textAreaLeft" fmla="*/ 0 w 230760"/>
                  <a:gd name="textAreaRight" fmla="*/ 231120 w 230760"/>
                  <a:gd name="textAreaTop" fmla="*/ 0 h 230760"/>
                  <a:gd name="textAreaBottom" fmla="*/ 231120 h 230760"/>
                </a:gdLst>
                <a:ahLst/>
                <a:cxnLst/>
                <a:rect l="textAreaLeft" t="textAreaTop" r="textAreaRight" b="textAreaBottom"/>
                <a:pathLst>
                  <a:path w="15300" h="15299">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7" name="Google Shape;311;p41"/>
              <p:cNvSpPr/>
              <p:nvPr/>
            </p:nvSpPr>
            <p:spPr>
              <a:xfrm>
                <a:off x="7017480" y="2165760"/>
                <a:ext cx="34920" cy="34920"/>
              </a:xfrm>
              <a:custGeom>
                <a:avLst/>
                <a:gdLst>
                  <a:gd name="textAreaLeft" fmla="*/ 0 w 34920"/>
                  <a:gd name="textAreaRight" fmla="*/ 35280 w 34920"/>
                  <a:gd name="textAreaTop" fmla="*/ 0 h 34920"/>
                  <a:gd name="textAreaBottom" fmla="*/ 35280 h 34920"/>
                </a:gdLst>
                <a:ahLst/>
                <a:cxnLst/>
                <a:rect l="textAreaLeft" t="textAreaTop" r="textAreaRight" b="textAreaBottom"/>
                <a:pathLst>
                  <a:path w="2342" h="2343">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w="0">
                <a:noFill/>
              </a:ln>
            </p:spPr>
            <p:style>
              <a:lnRef idx="0"/>
              <a:fillRef idx="0"/>
              <a:effectRef idx="0"/>
              <a:fontRef idx="minor"/>
            </p:style>
            <p:txBody>
              <a:bodyPr tIns="17640" bIns="17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grpSp>
        <p:nvGrpSpPr>
          <p:cNvPr id="88" name="Google Shape;312;p41"/>
          <p:cNvGrpSpPr/>
          <p:nvPr/>
        </p:nvGrpSpPr>
        <p:grpSpPr>
          <a:xfrm>
            <a:off x="7610040" y="2013840"/>
            <a:ext cx="437040" cy="437040"/>
            <a:chOff x="7610040" y="2013840"/>
            <a:chExt cx="437040" cy="437040"/>
          </a:xfrm>
        </p:grpSpPr>
        <p:sp>
          <p:nvSpPr>
            <p:cNvPr id="89" name="Google Shape;313;p41"/>
            <p:cNvSpPr/>
            <p:nvPr/>
          </p:nvSpPr>
          <p:spPr>
            <a:xfrm>
              <a:off x="7610040" y="2013840"/>
              <a:ext cx="437040" cy="437040"/>
            </a:xfrm>
            <a:prstGeom prst="rect">
              <a:avLst/>
            </a:pr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0" name="Google Shape;314;p41"/>
            <p:cNvSpPr/>
            <p:nvPr/>
          </p:nvSpPr>
          <p:spPr>
            <a:xfrm>
              <a:off x="7731000" y="2133360"/>
              <a:ext cx="195120" cy="223200"/>
            </a:xfrm>
            <a:custGeom>
              <a:avLst/>
              <a:gdLst>
                <a:gd name="textAreaLeft" fmla="*/ 0 w 195120"/>
                <a:gd name="textAreaRight" fmla="*/ 195480 w 195120"/>
                <a:gd name="textAreaTop" fmla="*/ 0 h 223200"/>
                <a:gd name="textAreaBottom" fmla="*/ 223560 h 223200"/>
              </a:gdLst>
              <a:ahLst/>
              <a:cxnLst/>
              <a:rect l="textAreaLeft" t="textAreaTop" r="textAreaRight" b="textAreaBottom"/>
              <a:pathLst>
                <a:path w="182541" h="208768">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nvGrpSpPr>
          <p:cNvPr id="91" name="Google Shape;315;p41"/>
          <p:cNvGrpSpPr/>
          <p:nvPr/>
        </p:nvGrpSpPr>
        <p:grpSpPr>
          <a:xfrm>
            <a:off x="8478000" y="2013840"/>
            <a:ext cx="437040" cy="437040"/>
            <a:chOff x="8478000" y="2013840"/>
            <a:chExt cx="437040" cy="437040"/>
          </a:xfrm>
        </p:grpSpPr>
        <p:sp>
          <p:nvSpPr>
            <p:cNvPr id="92" name="Google Shape;316;p41"/>
            <p:cNvSpPr/>
            <p:nvPr/>
          </p:nvSpPr>
          <p:spPr>
            <a:xfrm>
              <a:off x="8478000" y="2013840"/>
              <a:ext cx="437040" cy="437040"/>
            </a:xfrm>
            <a:prstGeom prst="rect">
              <a:avLst/>
            </a:pr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nvGrpSpPr>
            <p:cNvPr id="93" name="Google Shape;317;p41"/>
            <p:cNvGrpSpPr/>
            <p:nvPr/>
          </p:nvGrpSpPr>
          <p:grpSpPr>
            <a:xfrm>
              <a:off x="8545680" y="2141280"/>
              <a:ext cx="301320" cy="207360"/>
              <a:chOff x="8545680" y="2141280"/>
              <a:chExt cx="301320" cy="207360"/>
            </a:xfrm>
          </p:grpSpPr>
          <p:sp>
            <p:nvSpPr>
              <p:cNvPr id="94" name="Google Shape;318;p41"/>
              <p:cNvSpPr/>
              <p:nvPr/>
            </p:nvSpPr>
            <p:spPr>
              <a:xfrm>
                <a:off x="8545680" y="2141280"/>
                <a:ext cx="301320" cy="207360"/>
              </a:xfrm>
              <a:custGeom>
                <a:avLst/>
                <a:gdLst>
                  <a:gd name="textAreaLeft" fmla="*/ 0 w 301320"/>
                  <a:gd name="textAreaRight" fmla="*/ 301680 w 301320"/>
                  <a:gd name="textAreaTop" fmla="*/ 0 h 207360"/>
                  <a:gd name="textAreaBottom" fmla="*/ 207720 h 207360"/>
                </a:gdLst>
                <a:ahLst/>
                <a:cxnLst/>
                <a:rect l="textAreaLeft" t="textAreaTop" r="textAreaRight" b="textAreaBottom"/>
                <a:pathLst>
                  <a:path w="19982" h="14051">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5" name="Google Shape;319;p41"/>
              <p:cNvSpPr/>
              <p:nvPr/>
            </p:nvSpPr>
            <p:spPr>
              <a:xfrm>
                <a:off x="8661240" y="2193480"/>
                <a:ext cx="88200" cy="103680"/>
              </a:xfrm>
              <a:custGeom>
                <a:avLst/>
                <a:gdLst>
                  <a:gd name="textAreaLeft" fmla="*/ 0 w 88200"/>
                  <a:gd name="textAreaRight" fmla="*/ 88560 w 88200"/>
                  <a:gd name="textAreaTop" fmla="*/ 0 h 103680"/>
                  <a:gd name="textAreaBottom" fmla="*/ 104040 h 103680"/>
                </a:gdLst>
                <a:ahLst/>
                <a:cxnLst/>
                <a:rect l="textAreaLeft" t="textAreaTop" r="textAreaRight" b="textAreaBottom"/>
                <a:pathLst>
                  <a:path w="5855" h="7026">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1"/>
              </a:solidFill>
              <a:ln w="0">
                <a:noFill/>
              </a:ln>
            </p:spPr>
            <p:style>
              <a:lnRef idx="0"/>
              <a:fillRef idx="0"/>
              <a:effectRef idx="0"/>
              <a:fontRef idx="minor"/>
            </p:style>
            <p:txBody>
              <a:bodyPr tIns="51840" bIns="518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 name="Google Shape;199;p32" title="blurred-night-lights (3).jpg"/>
          <p:cNvSpPr/>
          <p:nvPr/>
        </p:nvSpPr>
        <p:spPr>
          <a:xfrm flipH="1">
            <a:off x="-720" y="0"/>
            <a:ext cx="3253320" cy="4496040"/>
          </a:xfrm>
          <a:prstGeom prst="roundRect">
            <a:avLst>
              <a:gd name="adj" fmla="val 3409"/>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55" name="PlaceHolder 1"/>
          <p:cNvSpPr>
            <a:spLocks noGrp="1"/>
          </p:cNvSpPr>
          <p:nvPr>
            <p:ph type="title"/>
          </p:nvPr>
        </p:nvSpPr>
        <p:spPr>
          <a:xfrm>
            <a:off x="3448080" y="3181320"/>
            <a:ext cx="5466960" cy="1495080"/>
          </a:xfrm>
          <a:prstGeom prst="rect">
            <a:avLst/>
          </a:prstGeom>
          <a:noFill/>
          <a:ln w="0">
            <a:noFill/>
          </a:ln>
        </p:spPr>
        <p:txBody>
          <a:bodyPr lIns="91440" rIns="91440" tIns="91440" bIns="91440" anchor="b">
            <a:normAutofit/>
          </a:bodyPr>
          <a:p>
            <a:pPr indent="0">
              <a:lnSpc>
                <a:spcPct val="100000"/>
              </a:lnSpc>
              <a:buNone/>
              <a:tabLst>
                <a:tab algn="l" pos="0"/>
              </a:tabLst>
            </a:pPr>
            <a:r>
              <a:rPr b="0" lang="en-US" sz="3000" strike="noStrike" u="none">
                <a:solidFill>
                  <a:schemeClr val="dk1"/>
                </a:solidFill>
                <a:effectLst/>
                <a:uFillTx/>
                <a:latin typeface="Special Gothic Expanded One"/>
                <a:ea typeface="Special Gothic Expanded One"/>
              </a:rPr>
              <a:t>Introduction</a:t>
            </a:r>
            <a:endParaRPr b="0" lang="fr-FR" sz="3000" strike="noStrike" u="none">
              <a:solidFill>
                <a:schemeClr val="dk1"/>
              </a:solidFill>
              <a:effectLst/>
              <a:uFillTx/>
              <a:latin typeface="Arial"/>
            </a:endParaRPr>
          </a:p>
        </p:txBody>
      </p:sp>
      <p:sp>
        <p:nvSpPr>
          <p:cNvPr id="56" name="PlaceHolder 2"/>
          <p:cNvSpPr>
            <a:spLocks noGrp="1"/>
          </p:cNvSpPr>
          <p:nvPr>
            <p:ph type="subTitle"/>
          </p:nvPr>
        </p:nvSpPr>
        <p:spPr>
          <a:xfrm>
            <a:off x="3448080" y="152280"/>
            <a:ext cx="5466960" cy="290484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Sora"/>
                <a:ea typeface="Sora"/>
              </a:rPr>
              <a:t>This presentation provides a comprehensive analysis of Zepto’s sales, customer satisfaction, and inventory trends. It leverages </a:t>
            </a:r>
            <a:r>
              <a:rPr b="1" lang="en-US" sz="1200" strike="noStrike" u="none">
                <a:solidFill>
                  <a:schemeClr val="dk1"/>
                </a:solidFill>
                <a:effectLst/>
                <a:uFillTx/>
                <a:latin typeface="Sora"/>
                <a:ea typeface="Sora"/>
              </a:rPr>
              <a:t>key performance indicators (KPIs)</a:t>
            </a:r>
            <a:r>
              <a:rPr b="0" lang="en-US" sz="1200" strike="noStrike" u="none">
                <a:solidFill>
                  <a:schemeClr val="dk1"/>
                </a:solidFill>
                <a:effectLst/>
                <a:uFillTx/>
                <a:latin typeface="Sora"/>
                <a:ea typeface="Sora"/>
              </a:rPr>
              <a:t> and Power BI dashboards to uncover critical insights that support strategic decision-making. Our focus is on driving business improvements through data-driven exploration and visualization.</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 name="PlaceHolder 1"/>
          <p:cNvSpPr>
            <a:spLocks noGrp="1"/>
          </p:cNvSpPr>
          <p:nvPr>
            <p:ph type="title"/>
          </p:nvPr>
        </p:nvSpPr>
        <p:spPr>
          <a:xfrm>
            <a:off x="228600" y="1609560"/>
            <a:ext cx="4086000" cy="2571480"/>
          </a:xfrm>
          <a:prstGeom prst="rect">
            <a:avLst/>
          </a:prstGeom>
          <a:noFill/>
          <a:ln w="0">
            <a:noFill/>
          </a:ln>
        </p:spPr>
        <p:txBody>
          <a:bodyPr lIns="91440" rIns="91440" tIns="91440" bIns="91440" anchor="b">
            <a:normAutofit/>
          </a:bodyPr>
          <a:p>
            <a:pPr indent="0">
              <a:lnSpc>
                <a:spcPct val="100000"/>
              </a:lnSpc>
              <a:buNone/>
              <a:tabLst>
                <a:tab algn="l" pos="0"/>
              </a:tabLst>
            </a:pPr>
            <a:r>
              <a:rPr b="0" lang="en-US" sz="4000" strike="noStrike" u="none">
                <a:solidFill>
                  <a:schemeClr val="dk1"/>
                </a:solidFill>
                <a:effectLst/>
                <a:uFillTx/>
                <a:latin typeface="Special Gothic Expanded One"/>
                <a:ea typeface="Special Gothic Expanded One"/>
              </a:rPr>
              <a:t>Business Overview</a:t>
            </a:r>
            <a:endParaRPr b="0" lang="fr-FR" sz="4000" strike="noStrike" u="none">
              <a:solidFill>
                <a:schemeClr val="dk1"/>
              </a:solidFill>
              <a:effectLst/>
              <a:uFillTx/>
              <a:latin typeface="Arial"/>
            </a:endParaRPr>
          </a:p>
        </p:txBody>
      </p:sp>
      <p:sp>
        <p:nvSpPr>
          <p:cNvPr id="58" name="PlaceHolder 2"/>
          <p:cNvSpPr>
            <a:spLocks noGrp="1"/>
          </p:cNvSpPr>
          <p:nvPr>
            <p:ph type="title"/>
          </p:nvPr>
        </p:nvSpPr>
        <p:spPr>
          <a:xfrm>
            <a:off x="228600" y="228600"/>
            <a:ext cx="1647360" cy="847440"/>
          </a:xfrm>
          <a:prstGeom prst="rect">
            <a:avLst/>
          </a:prstGeom>
          <a:noFill/>
          <a:ln w="0">
            <a:noFill/>
          </a:ln>
        </p:spPr>
        <p:txBody>
          <a:bodyPr lIns="91440" rIns="91440" tIns="91440" bIns="91440" anchor="ctr">
            <a:normAutofit fontScale="85000" lnSpcReduction="19999"/>
          </a:bodyPr>
          <a:p>
            <a:pPr indent="0">
              <a:lnSpc>
                <a:spcPct val="100000"/>
              </a:lnSpc>
              <a:buNone/>
              <a:tabLst>
                <a:tab algn="l" pos="0"/>
              </a:tabLst>
            </a:pPr>
            <a:r>
              <a:rPr b="0" lang="en-US" sz="6000" strike="noStrike" u="none">
                <a:solidFill>
                  <a:schemeClr val="dk1"/>
                </a:solidFill>
                <a:effectLst/>
                <a:uFillTx/>
                <a:latin typeface="Calibri"/>
                <a:ea typeface="Special Gothic Expanded One"/>
              </a:rPr>
              <a:t>01</a:t>
            </a:r>
            <a:endParaRPr b="0" lang="fr-FR" sz="6000" strike="noStrike" u="none">
              <a:solidFill>
                <a:schemeClr val="dk1"/>
              </a:solidFill>
              <a:effectLst/>
              <a:uFillTx/>
              <a:latin typeface="Arial"/>
            </a:endParaRPr>
          </a:p>
        </p:txBody>
      </p:sp>
      <p:sp>
        <p:nvSpPr>
          <p:cNvPr id="59" name="PlaceHolder 3"/>
          <p:cNvSpPr>
            <a:spLocks noGrp="1"/>
          </p:cNvSpPr>
          <p:nvPr>
            <p:ph type="subTitle"/>
          </p:nvPr>
        </p:nvSpPr>
        <p:spPr>
          <a:xfrm>
            <a:off x="228600" y="4334040"/>
            <a:ext cx="4086000" cy="581040"/>
          </a:xfrm>
          <a:prstGeom prst="rect">
            <a:avLst/>
          </a:prstGeom>
          <a:noFill/>
          <a:ln w="0">
            <a:noFill/>
          </a:ln>
        </p:spPr>
        <p:txBody>
          <a:bodyPr lIns="91440" rIns="91440" tIns="91440" bIns="91440" anchor="t">
            <a:spAutoFit/>
          </a:bodyPr>
          <a:p>
            <a:pPr indent="0" algn="ctr">
              <a:buNone/>
            </a:pPr>
            <a:endParaRPr b="0" lang="en-US" sz="1600" strike="noStrike" u="none">
              <a:solidFill>
                <a:schemeClr val="dk1"/>
              </a:solidFill>
              <a:effectLst/>
              <a:uFillTx/>
              <a:latin typeface="Sora"/>
              <a:ea typeface="Sora"/>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 name="PlaceHolder 1"/>
          <p:cNvSpPr>
            <a:spLocks noGrp="1"/>
          </p:cNvSpPr>
          <p:nvPr>
            <p:ph type="title"/>
          </p:nvPr>
        </p:nvSpPr>
        <p:spPr>
          <a:xfrm>
            <a:off x="228600" y="638280"/>
            <a:ext cx="6067080" cy="1514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000" strike="noStrike" u="none">
                <a:solidFill>
                  <a:schemeClr val="dk1"/>
                </a:solidFill>
                <a:effectLst/>
                <a:uFillTx/>
                <a:latin typeface="Special Gothic Expanded One"/>
                <a:ea typeface="Special Gothic Expanded One"/>
              </a:rPr>
              <a:t>Sales Performance Analysis</a:t>
            </a:r>
            <a:endParaRPr b="0" lang="fr-FR" sz="3000" strike="noStrike" u="none">
              <a:solidFill>
                <a:schemeClr val="dk1"/>
              </a:solidFill>
              <a:effectLst/>
              <a:uFillTx/>
              <a:latin typeface="Arial"/>
            </a:endParaRPr>
          </a:p>
        </p:txBody>
      </p:sp>
      <p:sp>
        <p:nvSpPr>
          <p:cNvPr id="61" name="PlaceHolder 2"/>
          <p:cNvSpPr>
            <a:spLocks noGrp="1"/>
          </p:cNvSpPr>
          <p:nvPr>
            <p:ph type="subTitle"/>
          </p:nvPr>
        </p:nvSpPr>
        <p:spPr>
          <a:xfrm>
            <a:off x="228600" y="2952720"/>
            <a:ext cx="8219880" cy="180936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Sora"/>
                <a:ea typeface="Sora"/>
              </a:rPr>
              <a:t>We examine Zepto’s sales across various dimensions including total and average sales, item types, and outlet characteristics. Analysis includes sales performance by fat content and outlet establishment year, identifying trends that impact overall revenue. This granular approach helps pinpoint </a:t>
            </a:r>
            <a:r>
              <a:rPr b="1" lang="en-US" sz="1200" strike="noStrike" u="none">
                <a:solidFill>
                  <a:schemeClr val="dk1"/>
                </a:solidFill>
                <a:effectLst/>
                <a:uFillTx/>
                <a:latin typeface="Sora"/>
                <a:ea typeface="Sora"/>
              </a:rPr>
              <a:t>areas of growth</a:t>
            </a:r>
            <a:r>
              <a:rPr b="0" lang="en-US" sz="1200" strike="noStrike" u="none">
                <a:solidFill>
                  <a:schemeClr val="dk1"/>
                </a:solidFill>
                <a:effectLst/>
                <a:uFillTx/>
                <a:latin typeface="Sora"/>
                <a:ea typeface="Sora"/>
              </a:rPr>
              <a:t> and sales opportunities.</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 name="PlaceHolder 1"/>
          <p:cNvSpPr>
            <a:spLocks noGrp="1"/>
          </p:cNvSpPr>
          <p:nvPr>
            <p:ph type="title"/>
          </p:nvPr>
        </p:nvSpPr>
        <p:spPr>
          <a:xfrm>
            <a:off x="228600" y="638280"/>
            <a:ext cx="6067080" cy="1514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000" strike="noStrike" u="none">
                <a:solidFill>
                  <a:schemeClr val="dk1"/>
                </a:solidFill>
                <a:effectLst/>
                <a:uFillTx/>
                <a:latin typeface="Special Gothic Expanded One"/>
                <a:ea typeface="Special Gothic Expanded One"/>
              </a:rPr>
              <a:t>Customer Satisfaction Metrics</a:t>
            </a:r>
            <a:endParaRPr b="0" lang="fr-FR" sz="3000" strike="noStrike" u="none">
              <a:solidFill>
                <a:schemeClr val="dk1"/>
              </a:solidFill>
              <a:effectLst/>
              <a:uFillTx/>
              <a:latin typeface="Arial"/>
            </a:endParaRPr>
          </a:p>
        </p:txBody>
      </p:sp>
      <p:sp>
        <p:nvSpPr>
          <p:cNvPr id="63" name="PlaceHolder 2"/>
          <p:cNvSpPr>
            <a:spLocks noGrp="1"/>
          </p:cNvSpPr>
          <p:nvPr>
            <p:ph type="subTitle"/>
          </p:nvPr>
        </p:nvSpPr>
        <p:spPr>
          <a:xfrm>
            <a:off x="228600" y="2952720"/>
            <a:ext cx="8219880" cy="180936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Sora"/>
                <a:ea typeface="Sora"/>
              </a:rPr>
              <a:t>Customer satisfaction is measured through average ratings, which correlate with sales and product types. This metric helps assess product acceptance and service quality. By analyzing satisfaction alongside sales data, we reveal patterns that guide improvements to enhance </a:t>
            </a:r>
            <a:r>
              <a:rPr b="1" lang="en-US" sz="1200" strike="noStrike" u="none">
                <a:solidFill>
                  <a:schemeClr val="dk1"/>
                </a:solidFill>
                <a:effectLst/>
                <a:uFillTx/>
                <a:latin typeface="Sora"/>
                <a:ea typeface="Sora"/>
              </a:rPr>
              <a:t>customer experience</a:t>
            </a:r>
            <a:r>
              <a:rPr b="0" lang="en-US" sz="1200" strike="noStrike" u="none">
                <a:solidFill>
                  <a:schemeClr val="dk1"/>
                </a:solidFill>
                <a:effectLst/>
                <a:uFillTx/>
                <a:latin typeface="Sora"/>
                <a:ea typeface="Sora"/>
              </a:rPr>
              <a:t> and loyalty.</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Google Shape;199;p32" title="blurred-night-lights (3).jpg"/>
          <p:cNvSpPr/>
          <p:nvPr/>
        </p:nvSpPr>
        <p:spPr>
          <a:xfrm flipH="1">
            <a:off x="-720" y="0"/>
            <a:ext cx="3253320" cy="4496040"/>
          </a:xfrm>
          <a:prstGeom prst="roundRect">
            <a:avLst>
              <a:gd name="adj" fmla="val 3409"/>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65" name="PlaceHolder 1"/>
          <p:cNvSpPr>
            <a:spLocks noGrp="1"/>
          </p:cNvSpPr>
          <p:nvPr>
            <p:ph type="title"/>
          </p:nvPr>
        </p:nvSpPr>
        <p:spPr>
          <a:xfrm>
            <a:off x="3448080" y="3181320"/>
            <a:ext cx="5466960" cy="1495080"/>
          </a:xfrm>
          <a:prstGeom prst="rect">
            <a:avLst/>
          </a:prstGeom>
          <a:noFill/>
          <a:ln w="0">
            <a:noFill/>
          </a:ln>
        </p:spPr>
        <p:txBody>
          <a:bodyPr lIns="91440" rIns="91440" tIns="91440" bIns="91440" anchor="b">
            <a:normAutofit/>
          </a:bodyPr>
          <a:p>
            <a:pPr indent="0">
              <a:lnSpc>
                <a:spcPct val="100000"/>
              </a:lnSpc>
              <a:buNone/>
              <a:tabLst>
                <a:tab algn="l" pos="0"/>
              </a:tabLst>
            </a:pPr>
            <a:r>
              <a:rPr b="0" lang="en-US" sz="3000" strike="noStrike" u="none">
                <a:solidFill>
                  <a:schemeClr val="dk1"/>
                </a:solidFill>
                <a:effectLst/>
                <a:uFillTx/>
                <a:latin typeface="Special Gothic Expanded One"/>
                <a:ea typeface="Special Gothic Expanded One"/>
              </a:rPr>
              <a:t>Inventory Patterns and Trends</a:t>
            </a:r>
            <a:endParaRPr b="0" lang="fr-FR" sz="3000" strike="noStrike" u="none">
              <a:solidFill>
                <a:schemeClr val="dk1"/>
              </a:solidFill>
              <a:effectLst/>
              <a:uFillTx/>
              <a:latin typeface="Arial"/>
            </a:endParaRPr>
          </a:p>
        </p:txBody>
      </p:sp>
      <p:sp>
        <p:nvSpPr>
          <p:cNvPr id="66" name="PlaceHolder 2"/>
          <p:cNvSpPr>
            <a:spLocks noGrp="1"/>
          </p:cNvSpPr>
          <p:nvPr>
            <p:ph type="subTitle"/>
          </p:nvPr>
        </p:nvSpPr>
        <p:spPr>
          <a:xfrm>
            <a:off x="3448080" y="152280"/>
            <a:ext cx="5466960" cy="290484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Sora"/>
                <a:ea typeface="Sora"/>
              </a:rPr>
              <a:t>Zepto’s inventory analysis highlights stock levels, turnover rates, and product availability trends. Understanding these patterns helps optimize stock management and reduces excess holding costs. Identifying fast-moving items and seasonal variations supports better procurement and replenishment planning, ensuring a consistent supply aligned with sales demand and customer preferences.</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 name="PlaceHolder 1"/>
          <p:cNvSpPr>
            <a:spLocks noGrp="1"/>
          </p:cNvSpPr>
          <p:nvPr>
            <p:ph type="title"/>
          </p:nvPr>
        </p:nvSpPr>
        <p:spPr>
          <a:xfrm>
            <a:off x="228600" y="1609560"/>
            <a:ext cx="4086000" cy="2571480"/>
          </a:xfrm>
          <a:prstGeom prst="rect">
            <a:avLst/>
          </a:prstGeom>
          <a:noFill/>
          <a:ln w="0">
            <a:noFill/>
          </a:ln>
        </p:spPr>
        <p:txBody>
          <a:bodyPr lIns="91440" rIns="91440" tIns="91440" bIns="91440" anchor="b">
            <a:normAutofit/>
          </a:bodyPr>
          <a:p>
            <a:pPr indent="0">
              <a:lnSpc>
                <a:spcPct val="100000"/>
              </a:lnSpc>
              <a:buNone/>
              <a:tabLst>
                <a:tab algn="l" pos="0"/>
              </a:tabLst>
            </a:pPr>
            <a:r>
              <a:rPr b="0" lang="en-US" sz="4000" strike="noStrike" u="none">
                <a:solidFill>
                  <a:schemeClr val="dk1"/>
                </a:solidFill>
                <a:effectLst/>
                <a:uFillTx/>
                <a:latin typeface="Special Gothic Expanded One"/>
                <a:ea typeface="Special Gothic Expanded One"/>
              </a:rPr>
              <a:t>KPI and Visualization Insights</a:t>
            </a:r>
            <a:endParaRPr b="0" lang="fr-FR" sz="4000" strike="noStrike" u="none">
              <a:solidFill>
                <a:schemeClr val="dk1"/>
              </a:solidFill>
              <a:effectLst/>
              <a:uFillTx/>
              <a:latin typeface="Arial"/>
            </a:endParaRPr>
          </a:p>
        </p:txBody>
      </p:sp>
      <p:sp>
        <p:nvSpPr>
          <p:cNvPr id="68" name="PlaceHolder 2"/>
          <p:cNvSpPr>
            <a:spLocks noGrp="1"/>
          </p:cNvSpPr>
          <p:nvPr>
            <p:ph type="title"/>
          </p:nvPr>
        </p:nvSpPr>
        <p:spPr>
          <a:xfrm>
            <a:off x="228600" y="228600"/>
            <a:ext cx="1647360" cy="847440"/>
          </a:xfrm>
          <a:prstGeom prst="rect">
            <a:avLst/>
          </a:prstGeom>
          <a:noFill/>
          <a:ln w="0">
            <a:noFill/>
          </a:ln>
        </p:spPr>
        <p:txBody>
          <a:bodyPr lIns="91440" rIns="91440" tIns="91440" bIns="91440" anchor="ctr">
            <a:normAutofit fontScale="85000" lnSpcReduction="19999"/>
          </a:bodyPr>
          <a:p>
            <a:pPr indent="0">
              <a:lnSpc>
                <a:spcPct val="100000"/>
              </a:lnSpc>
              <a:buNone/>
              <a:tabLst>
                <a:tab algn="l" pos="0"/>
              </a:tabLst>
            </a:pPr>
            <a:r>
              <a:rPr b="0" lang="en-US" sz="6000" strike="noStrike" u="none">
                <a:solidFill>
                  <a:schemeClr val="dk1"/>
                </a:solidFill>
                <a:effectLst/>
                <a:uFillTx/>
                <a:latin typeface="Calibri"/>
                <a:ea typeface="Special Gothic Expanded One"/>
              </a:rPr>
              <a:t>02</a:t>
            </a:r>
            <a:endParaRPr b="0" lang="fr-FR" sz="6000" strike="noStrike" u="none">
              <a:solidFill>
                <a:schemeClr val="dk1"/>
              </a:solidFill>
              <a:effectLst/>
              <a:uFillTx/>
              <a:latin typeface="Arial"/>
            </a:endParaRPr>
          </a:p>
        </p:txBody>
      </p:sp>
      <p:sp>
        <p:nvSpPr>
          <p:cNvPr id="69" name="PlaceHolder 3"/>
          <p:cNvSpPr>
            <a:spLocks noGrp="1"/>
          </p:cNvSpPr>
          <p:nvPr>
            <p:ph type="subTitle"/>
          </p:nvPr>
        </p:nvSpPr>
        <p:spPr>
          <a:xfrm>
            <a:off x="228600" y="4334040"/>
            <a:ext cx="4086000" cy="581040"/>
          </a:xfrm>
          <a:prstGeom prst="rect">
            <a:avLst/>
          </a:prstGeom>
          <a:noFill/>
          <a:ln w="0">
            <a:noFill/>
          </a:ln>
        </p:spPr>
        <p:txBody>
          <a:bodyPr lIns="91440" rIns="91440" tIns="91440" bIns="91440" anchor="t">
            <a:spAutoFit/>
          </a:bodyPr>
          <a:p>
            <a:pPr indent="0" algn="ctr">
              <a:buNone/>
            </a:pPr>
            <a:endParaRPr b="0" lang="en-US" sz="1600" strike="noStrike" u="none">
              <a:solidFill>
                <a:schemeClr val="dk1"/>
              </a:solidFill>
              <a:effectLst/>
              <a:uFillTx/>
              <a:latin typeface="Sora"/>
              <a:ea typeface="Sora"/>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 name="Google Shape;199;p32" title="blurred-night-lights (3).jpg"/>
          <p:cNvSpPr/>
          <p:nvPr/>
        </p:nvSpPr>
        <p:spPr>
          <a:xfrm flipH="1">
            <a:off x="-720" y="0"/>
            <a:ext cx="3253320" cy="4496040"/>
          </a:xfrm>
          <a:prstGeom prst="roundRect">
            <a:avLst>
              <a:gd name="adj" fmla="val 3409"/>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71" name="PlaceHolder 1"/>
          <p:cNvSpPr>
            <a:spLocks noGrp="1"/>
          </p:cNvSpPr>
          <p:nvPr>
            <p:ph type="title"/>
          </p:nvPr>
        </p:nvSpPr>
        <p:spPr>
          <a:xfrm>
            <a:off x="3448080" y="3181320"/>
            <a:ext cx="5466960" cy="1495080"/>
          </a:xfrm>
          <a:prstGeom prst="rect">
            <a:avLst/>
          </a:prstGeom>
          <a:noFill/>
          <a:ln w="0">
            <a:noFill/>
          </a:ln>
        </p:spPr>
        <p:txBody>
          <a:bodyPr lIns="91440" rIns="91440" tIns="91440" bIns="91440" anchor="b">
            <a:normAutofit/>
          </a:bodyPr>
          <a:p>
            <a:pPr indent="0">
              <a:lnSpc>
                <a:spcPct val="100000"/>
              </a:lnSpc>
              <a:buNone/>
              <a:tabLst>
                <a:tab algn="l" pos="0"/>
              </a:tabLst>
            </a:pPr>
            <a:r>
              <a:rPr b="0" lang="en-US" sz="3000" strike="noStrike" u="none">
                <a:solidFill>
                  <a:schemeClr val="dk1"/>
                </a:solidFill>
                <a:effectLst/>
                <a:uFillTx/>
                <a:latin typeface="Special Gothic Expanded One"/>
                <a:ea typeface="Special Gothic Expanded One"/>
              </a:rPr>
              <a:t>Key Performance Indicators (KPIs)</a:t>
            </a:r>
            <a:endParaRPr b="0" lang="fr-FR" sz="3000" strike="noStrike" u="none">
              <a:solidFill>
                <a:schemeClr val="dk1"/>
              </a:solidFill>
              <a:effectLst/>
              <a:uFillTx/>
              <a:latin typeface="Arial"/>
            </a:endParaRPr>
          </a:p>
        </p:txBody>
      </p:sp>
      <p:sp>
        <p:nvSpPr>
          <p:cNvPr id="72" name="PlaceHolder 2"/>
          <p:cNvSpPr>
            <a:spLocks noGrp="1"/>
          </p:cNvSpPr>
          <p:nvPr>
            <p:ph type="subTitle"/>
          </p:nvPr>
        </p:nvSpPr>
        <p:spPr>
          <a:xfrm>
            <a:off x="3448080" y="152280"/>
            <a:ext cx="5466960" cy="290484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Sora"/>
                <a:ea typeface="Sora"/>
              </a:rPr>
              <a:t>The KPIs include </a:t>
            </a:r>
            <a:r>
              <a:rPr b="1" lang="en-US" sz="1200" strike="noStrike" u="none">
                <a:solidFill>
                  <a:schemeClr val="dk1"/>
                </a:solidFill>
                <a:effectLst/>
                <a:uFillTx/>
                <a:latin typeface="Sora"/>
                <a:ea typeface="Sora"/>
              </a:rPr>
              <a:t>total sales</a:t>
            </a:r>
            <a:r>
              <a:rPr b="0" lang="en-US" sz="1200" strike="noStrike" u="none">
                <a:solidFill>
                  <a:schemeClr val="dk1"/>
                </a:solidFill>
                <a:effectLst/>
                <a:uFillTx/>
                <a:latin typeface="Sora"/>
                <a:ea typeface="Sora"/>
              </a:rPr>
              <a:t>, average sales per transaction, number of items sold, and average customer rating. These metrics are critical to assessing revenue performance, product diversity, and customer satisfaction. Tracking these indicators allows Zepto to monitor business health and make informed decisions to drive growth and efficiency.</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228600" y="638280"/>
            <a:ext cx="6067080" cy="1514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000" strike="noStrike" u="none">
                <a:solidFill>
                  <a:schemeClr val="dk1"/>
                </a:solidFill>
                <a:effectLst/>
                <a:uFillTx/>
                <a:latin typeface="Special Gothic Expanded One"/>
                <a:ea typeface="Special Gothic Expanded One"/>
              </a:rPr>
              <a:t>Granular Sales Analysis by Category</a:t>
            </a:r>
            <a:endParaRPr b="0" lang="fr-FR" sz="3000" strike="noStrike" u="none">
              <a:solidFill>
                <a:schemeClr val="dk1"/>
              </a:solidFill>
              <a:effectLst/>
              <a:uFillTx/>
              <a:latin typeface="Arial"/>
            </a:endParaRPr>
          </a:p>
        </p:txBody>
      </p:sp>
      <p:sp>
        <p:nvSpPr>
          <p:cNvPr id="74" name="PlaceHolder 2"/>
          <p:cNvSpPr>
            <a:spLocks noGrp="1"/>
          </p:cNvSpPr>
          <p:nvPr>
            <p:ph type="subTitle"/>
          </p:nvPr>
        </p:nvSpPr>
        <p:spPr>
          <a:xfrm>
            <a:off x="228600" y="2952720"/>
            <a:ext cx="8219880" cy="180936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Sora"/>
                <a:ea typeface="Sora"/>
              </a:rPr>
              <a:t>Sales data is segmented by fat content, item type, and outlet characteristics such as establishment year and type. This detailed analysis reveals how different product categories and outlet demographics contribute to overall sales, enabling Zepto to tailor strategies for high-performing segments and improve underperforming areas.</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Electric Field Dynamics by Slidesgo">
  <a:themeElements>
    <a:clrScheme name="Simple Light">
      <a:dk1>
        <a:srgbClr val="ffffff"/>
      </a:dk1>
      <a:lt1>
        <a:srgbClr val="000000"/>
      </a:lt1>
      <a:dk2>
        <a:srgbClr val="00eeee"/>
      </a:dk2>
      <a:lt2>
        <a:srgbClr val="0100dc"/>
      </a:lt2>
      <a:accent1>
        <a:srgbClr val="78b1e2"/>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2025-11-26T18:45:51Z</dcterms:created>
  <dc:creator>Unknown Creator</dc:creator>
  <dc:description/>
  <dc:language>en-US</dc:language>
  <cp:lastModifiedBy>Unknown Creator</cp:lastModifiedBy>
  <dcterms:modified xsi:type="dcterms:W3CDTF">2025-11-26T18:45:51Z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